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2" name="Shape 222"/>
          <p:cNvSpPr/>
          <p:nvPr>
            <p:ph type="sldImg"/>
          </p:nvPr>
        </p:nvSpPr>
        <p:spPr>
          <a:xfrm>
            <a:off x="1143000" y="685800"/>
            <a:ext cx="4572000" cy="3429000"/>
          </a:xfrm>
          <a:prstGeom prst="rect">
            <a:avLst/>
          </a:prstGeom>
        </p:spPr>
        <p:txBody>
          <a:bodyPr/>
          <a:lstStyle/>
          <a:p>
            <a:pPr/>
          </a:p>
        </p:txBody>
      </p:sp>
      <p:sp>
        <p:nvSpPr>
          <p:cNvPr id="223" name="Shape 2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marL="215900" indent="-215900">
              <a:defRPr spc="-1" sz="2000">
                <a:latin typeface="Arial"/>
                <a:ea typeface="Arial"/>
                <a:cs typeface="Arial"/>
                <a:sym typeface="Arial"/>
              </a:defRPr>
            </a:lvl1pPr>
          </a:lstStyle>
          <a:p>
            <a:pPr/>
            <a:r>
              <a:t>PPE - Plane based Pose Estimation Algorithm - 2 ways to solve it -- 1.Homography decomposition 2.PnP Problem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marL="215900" indent="-215900">
              <a:defRPr spc="-1" sz="2000">
                <a:latin typeface="Arial"/>
                <a:ea typeface="Arial"/>
                <a:cs typeface="Arial"/>
                <a:sym typeface="Arial"/>
              </a:defRPr>
            </a:lvl1pPr>
          </a:lstStyle>
          <a:p>
            <a:pPr/>
            <a:r>
              <a:t>PPE - Plane based Pose Estimation Algorithm - 2 ways to solve it -- 1.Homography decomposition 2.PnP Problem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lank Slide">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91"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92" name="Body Level One…"/>
          <p:cNvSpPr txBox="1"/>
          <p:nvPr>
            <p:ph type="body" sz="quarter" idx="1"/>
          </p:nvPr>
        </p:nvSpPr>
        <p:spPr>
          <a:xfrm>
            <a:off x="1143000" y="3602159"/>
            <a:ext cx="685764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100"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01"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09"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10" name="Body Level One…"/>
          <p:cNvSpPr txBox="1"/>
          <p:nvPr>
            <p:ph type="body" sz="quarter" idx="1"/>
          </p:nvPr>
        </p:nvSpPr>
        <p:spPr>
          <a:xfrm>
            <a:off x="1143000" y="3602159"/>
            <a:ext cx="2207880"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25"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26" name="Body Level One…"/>
          <p:cNvSpPr txBox="1"/>
          <p:nvPr>
            <p:ph type="body" sz="quarter" idx="1"/>
          </p:nvPr>
        </p:nvSpPr>
        <p:spPr>
          <a:xfrm>
            <a:off x="1143000" y="3602159"/>
            <a:ext cx="6857641" cy="1655281"/>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pic>
        <p:nvPicPr>
          <p:cNvPr id="134" name="Picture 6" descr="Picture 6"/>
          <p:cNvPicPr>
            <a:picLocks noChangeAspect="1"/>
          </p:cNvPicPr>
          <p:nvPr/>
        </p:nvPicPr>
        <p:blipFill>
          <a:blip r:embed="rId2">
            <a:extLst/>
          </a:blip>
          <a:stretch>
            <a:fillRect/>
          </a:stretch>
        </p:blipFill>
        <p:spPr>
          <a:xfrm>
            <a:off x="0" y="0"/>
            <a:ext cx="9143641" cy="1131121"/>
          </a:xfrm>
          <a:prstGeom prst="rect">
            <a:avLst/>
          </a:prstGeom>
          <a:ln w="12700">
            <a:miter lim="400000"/>
          </a:ln>
        </p:spPr>
      </p:pic>
      <p:sp>
        <p:nvSpPr>
          <p:cNvPr id="135"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36" name="Body Level One…"/>
          <p:cNvSpPr txBox="1"/>
          <p:nvPr>
            <p:ph type="body" sz="quarter" idx="1"/>
          </p:nvPr>
        </p:nvSpPr>
        <p:spPr>
          <a:xfrm>
            <a:off x="1143000" y="3602159"/>
            <a:ext cx="685764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144"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45" name="Body Level One…"/>
          <p:cNvSpPr txBox="1"/>
          <p:nvPr>
            <p:ph type="body" sz="quarter" idx="1"/>
          </p:nvPr>
        </p:nvSpPr>
        <p:spPr>
          <a:xfrm>
            <a:off x="1143000" y="3602159"/>
            <a:ext cx="334620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3"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161" name="Body Level One…"/>
          <p:cNvSpPr txBox="1"/>
          <p:nvPr>
            <p:ph type="body" idx="1"/>
          </p:nvPr>
        </p:nvSpPr>
        <p:spPr>
          <a:xfrm>
            <a:off x="685800" y="1122480"/>
            <a:ext cx="7772041" cy="11066761"/>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169"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70"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9" name="Picture 6" descr="Picture 6"/>
          <p:cNvPicPr>
            <a:picLocks noChangeAspect="1"/>
          </p:cNvPicPr>
          <p:nvPr/>
        </p:nvPicPr>
        <p:blipFill>
          <a:blip r:embed="rId2">
            <a:extLst/>
          </a:blip>
          <a:stretch>
            <a:fillRect/>
          </a:stretch>
        </p:blipFill>
        <p:spPr>
          <a:xfrm>
            <a:off x="0" y="0"/>
            <a:ext cx="9143641" cy="1131121"/>
          </a:xfrm>
          <a:prstGeom prst="rect">
            <a:avLst/>
          </a:prstGeom>
          <a:ln w="12700">
            <a:miter lim="400000"/>
          </a:ln>
        </p:spPr>
      </p:pic>
      <p:sp>
        <p:nvSpPr>
          <p:cNvPr id="20"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21" name="Body Level One…"/>
          <p:cNvSpPr txBox="1"/>
          <p:nvPr>
            <p:ph type="body" sz="quarter" idx="1"/>
          </p:nvPr>
        </p:nvSpPr>
        <p:spPr>
          <a:xfrm>
            <a:off x="1143000" y="3602159"/>
            <a:ext cx="6857641" cy="1655281"/>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178"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79" name="Body Level One…"/>
          <p:cNvSpPr txBox="1"/>
          <p:nvPr>
            <p:ph type="body" sz="quarter" idx="1"/>
          </p:nvPr>
        </p:nvSpPr>
        <p:spPr>
          <a:xfrm>
            <a:off x="1143000" y="3602159"/>
            <a:ext cx="334620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187"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88"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196"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197" name="Body Level One…"/>
          <p:cNvSpPr txBox="1"/>
          <p:nvPr>
            <p:ph type="body" sz="quarter" idx="1"/>
          </p:nvPr>
        </p:nvSpPr>
        <p:spPr>
          <a:xfrm>
            <a:off x="1143000" y="3602159"/>
            <a:ext cx="685764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205"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206"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214"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215" name="Body Level One…"/>
          <p:cNvSpPr txBox="1"/>
          <p:nvPr>
            <p:ph type="body" sz="quarter" idx="1"/>
          </p:nvPr>
        </p:nvSpPr>
        <p:spPr>
          <a:xfrm>
            <a:off x="1143000" y="3602159"/>
            <a:ext cx="2207880"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pic>
        <p:nvPicPr>
          <p:cNvPr id="29" name="Picture 6" descr="Picture 6"/>
          <p:cNvPicPr>
            <a:picLocks noChangeAspect="1"/>
          </p:cNvPicPr>
          <p:nvPr/>
        </p:nvPicPr>
        <p:blipFill>
          <a:blip r:embed="rId2">
            <a:extLst/>
          </a:blip>
          <a:stretch>
            <a:fillRect/>
          </a:stretch>
        </p:blipFill>
        <p:spPr>
          <a:xfrm>
            <a:off x="0" y="0"/>
            <a:ext cx="9143641" cy="1131121"/>
          </a:xfrm>
          <a:prstGeom prst="rect">
            <a:avLst/>
          </a:prstGeom>
          <a:ln w="12700">
            <a:miter lim="400000"/>
          </a:ln>
        </p:spPr>
      </p:pic>
      <p:sp>
        <p:nvSpPr>
          <p:cNvPr id="30"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31" name="Body Level One…"/>
          <p:cNvSpPr txBox="1"/>
          <p:nvPr>
            <p:ph type="body" sz="quarter" idx="1"/>
          </p:nvPr>
        </p:nvSpPr>
        <p:spPr>
          <a:xfrm>
            <a:off x="1143000" y="3602159"/>
            <a:ext cx="685764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39"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40" name="Body Level One…"/>
          <p:cNvSpPr txBox="1"/>
          <p:nvPr>
            <p:ph type="body" sz="quarter" idx="1"/>
          </p:nvPr>
        </p:nvSpPr>
        <p:spPr>
          <a:xfrm>
            <a:off x="1143000" y="3602159"/>
            <a:ext cx="334620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8"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56" name="Body Level One…"/>
          <p:cNvSpPr txBox="1"/>
          <p:nvPr>
            <p:ph type="body" idx="1"/>
          </p:nvPr>
        </p:nvSpPr>
        <p:spPr>
          <a:xfrm>
            <a:off x="685800" y="1122480"/>
            <a:ext cx="7772041" cy="11066761"/>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64"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65"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73"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74" name="Body Level One…"/>
          <p:cNvSpPr txBox="1"/>
          <p:nvPr>
            <p:ph type="body" sz="quarter" idx="1"/>
          </p:nvPr>
        </p:nvSpPr>
        <p:spPr>
          <a:xfrm>
            <a:off x="1143000" y="3602159"/>
            <a:ext cx="3346201" cy="16552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82" name="Title Text"/>
          <p:cNvSpPr txBox="1"/>
          <p:nvPr>
            <p:ph type="title"/>
          </p:nvPr>
        </p:nvSpPr>
        <p:spPr>
          <a:xfrm>
            <a:off x="685800" y="1122480"/>
            <a:ext cx="7772041" cy="2387160"/>
          </a:xfrm>
          <a:prstGeom prst="rect">
            <a:avLst/>
          </a:prstGeom>
        </p:spPr>
        <p:txBody>
          <a:bodyPr lIns="0" tIns="0" rIns="0" bIns="0" anchor="ctr">
            <a:normAutofit fontScale="100000" lnSpcReduction="0"/>
          </a:bodyPr>
          <a:lstStyle/>
          <a:p>
            <a:pPr/>
            <a:r>
              <a:t>Title Text</a:t>
            </a:r>
          </a:p>
        </p:txBody>
      </p:sp>
      <p:sp>
        <p:nvSpPr>
          <p:cNvPr id="83" name="Body Level One…"/>
          <p:cNvSpPr txBox="1"/>
          <p:nvPr>
            <p:ph type="body" sz="quarter" idx="1"/>
          </p:nvPr>
        </p:nvSpPr>
        <p:spPr>
          <a:xfrm>
            <a:off x="1143000" y="3602159"/>
            <a:ext cx="3346201" cy="78948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0" y="0"/>
            <a:ext cx="9143641" cy="1131121"/>
          </a:xfrm>
          <a:prstGeom prst="rect">
            <a:avLst/>
          </a:prstGeom>
          <a:ln w="12700">
            <a:miter lim="400000"/>
          </a:ln>
        </p:spPr>
      </p:pic>
      <p:sp>
        <p:nvSpPr>
          <p:cNvPr id="3" name="Title Text"/>
          <p:cNvSpPr txBox="1"/>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b"/>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256599" y="6328883"/>
            <a:ext cx="407247" cy="419953"/>
          </a:xfrm>
          <a:prstGeom prst="rect">
            <a:avLst/>
          </a:prstGeom>
          <a:ln w="12700">
            <a:miter lim="400000"/>
          </a:ln>
        </p:spPr>
        <p:txBody>
          <a:bodyPr wrap="none" lIns="44999" tIns="44999" rIns="44999" bIns="44999" anchor="ctr">
            <a:spAutoFit/>
          </a:bodyPr>
          <a:lstStyle>
            <a:lvl1pPr>
              <a:defRPr spc="-1" sz="2400">
                <a:latin typeface="Times New Roman"/>
                <a:ea typeface="Times New Roman"/>
                <a:cs typeface="Times New Roman"/>
                <a:sym typeface="Times New Rom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9pPr>
    </p:bodyStyle>
    <p:otherStyle>
      <a:lvl1pPr marL="0" marR="0" indent="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1pPr>
      <a:lvl2pPr marL="0" marR="0" indent="4572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2pPr>
      <a:lvl3pPr marL="0" marR="0" indent="9144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3pPr>
      <a:lvl4pPr marL="0" marR="0" indent="13716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4pPr>
      <a:lvl5pPr marL="0" marR="0" indent="18288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5pPr>
      <a:lvl6pPr marL="0" marR="0" indent="22860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6pPr>
      <a:lvl7pPr marL="0" marR="0" indent="27432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7pPr>
      <a:lvl8pPr marL="0" marR="0" indent="32004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8pPr>
      <a:lvl9pPr marL="0" marR="0" indent="3657600" algn="l" defTabSz="914400" rtl="0" latinLnBrk="0">
        <a:lnSpc>
          <a:spcPct val="100000"/>
        </a:lnSpc>
        <a:spcBef>
          <a:spcPts val="0"/>
        </a:spcBef>
        <a:spcAft>
          <a:spcPts val="0"/>
        </a:spcAft>
        <a:buClrTx/>
        <a:buSzTx/>
        <a:buFontTx/>
        <a:buNone/>
        <a:tabLst/>
        <a:defRPr b="0" baseline="0" cap="none" i="0" spc="-1" strike="noStrike" sz="2400" u="none">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hyperlink" Target="https://teachablemachine.withgoogle.com/models/p-PDuUpUA/" TargetMode="External"/><Relationship Id="rId4"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Footer Placeholder 4"/>
          <p:cNvSpPr txBox="1"/>
          <p:nvPr/>
        </p:nvSpPr>
        <p:spPr>
          <a:xfrm>
            <a:off x="3075479" y="6385909"/>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
        <p:nvSpPr>
          <p:cNvPr id="226" name="TextBox 1"/>
          <p:cNvSpPr txBox="1"/>
          <p:nvPr/>
        </p:nvSpPr>
        <p:spPr>
          <a:xfrm>
            <a:off x="947519" y="1062720"/>
            <a:ext cx="6939721" cy="19696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defRPr spc="-1" sz="3200">
                <a:solidFill>
                  <a:srgbClr val="002060"/>
                </a:solidFill>
                <a:latin typeface="Arial Rounded MT Bold"/>
                <a:ea typeface="Arial Rounded MT Bold"/>
                <a:cs typeface="Arial Rounded MT Bold"/>
                <a:sym typeface="Arial Rounded MT Bold"/>
              </a:defRPr>
            </a:pPr>
            <a:r>
              <a:t>Electrohub: Wired Autonomous Docking System for Electric Vehicles</a:t>
            </a:r>
          </a:p>
          <a:p>
            <a:pPr algn="ctr">
              <a:defRPr spc="-1" sz="3200">
                <a:solidFill>
                  <a:srgbClr val="C00000"/>
                </a:solidFill>
                <a:latin typeface="Arial Rounded MT Bold"/>
                <a:ea typeface="Arial Rounded MT Bold"/>
                <a:cs typeface="Arial Rounded MT Bold"/>
                <a:sym typeface="Arial Rounded MT Bold"/>
              </a:defRPr>
            </a:pPr>
            <a:r>
              <a:t>Batch No. MHP40</a:t>
            </a:r>
          </a:p>
        </p:txBody>
      </p:sp>
      <p:sp>
        <p:nvSpPr>
          <p:cNvPr id="227" name="TextBox 7"/>
          <p:cNvSpPr txBox="1"/>
          <p:nvPr/>
        </p:nvSpPr>
        <p:spPr>
          <a:xfrm>
            <a:off x="21599" y="2410920"/>
            <a:ext cx="9122041" cy="194358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lnSpc>
                <a:spcPct val="150000"/>
              </a:lnSpc>
              <a:defRPr b="1" spc="-1" sz="2400" u="sng">
                <a:latin typeface="Times New Roman"/>
                <a:ea typeface="Times New Roman"/>
                <a:cs typeface="Times New Roman"/>
                <a:sym typeface="Times New Roman"/>
              </a:defRPr>
            </a:pPr>
            <a:r>
              <a:t>Project Members</a:t>
            </a:r>
          </a:p>
          <a:p>
            <a:pPr algn="ctr">
              <a:lnSpc>
                <a:spcPct val="150000"/>
              </a:lnSpc>
              <a:defRPr spc="-1" sz="2400">
                <a:latin typeface="Times New Roman"/>
                <a:ea typeface="Times New Roman"/>
                <a:cs typeface="Times New Roman"/>
                <a:sym typeface="Times New Roman"/>
              </a:defRPr>
            </a:pPr>
            <a:r>
              <a:t>Priyanshu Ranka (RA2011018010033)</a:t>
            </a:r>
          </a:p>
          <a:p>
            <a:pPr algn="ctr">
              <a:lnSpc>
                <a:spcPct val="150000"/>
              </a:lnSpc>
              <a:defRPr spc="-1" sz="2400">
                <a:latin typeface="Times New Roman"/>
                <a:ea typeface="Times New Roman"/>
                <a:cs typeface="Times New Roman"/>
                <a:sym typeface="Times New Roman"/>
              </a:defRPr>
            </a:pPr>
            <a:r>
              <a:t>Keshav Bhardwaj (RA2011018010038)</a:t>
            </a:r>
          </a:p>
          <a:p>
            <a:pPr algn="ctr">
              <a:lnSpc>
                <a:spcPct val="150000"/>
              </a:lnSpc>
              <a:defRPr spc="-1" sz="2400">
                <a:latin typeface="Times New Roman"/>
                <a:ea typeface="Times New Roman"/>
                <a:cs typeface="Times New Roman"/>
                <a:sym typeface="Times New Roman"/>
              </a:defRPr>
            </a:pPr>
            <a:r>
              <a:t>Devyanshu Khare (RA2011018010052)</a:t>
            </a:r>
          </a:p>
        </p:txBody>
      </p:sp>
      <p:sp>
        <p:nvSpPr>
          <p:cNvPr id="228" name="TextBox 9"/>
          <p:cNvSpPr txBox="1"/>
          <p:nvPr/>
        </p:nvSpPr>
        <p:spPr>
          <a:xfrm>
            <a:off x="21599" y="4749839"/>
            <a:ext cx="9122041" cy="92782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lnSpc>
                <a:spcPct val="150000"/>
              </a:lnSpc>
              <a:defRPr spc="-1" sz="2400">
                <a:solidFill>
                  <a:srgbClr val="C00000"/>
                </a:solidFill>
                <a:latin typeface="Times New Roman"/>
                <a:ea typeface="Times New Roman"/>
                <a:cs typeface="Times New Roman"/>
                <a:sym typeface="Times New Roman"/>
              </a:defRPr>
            </a:pPr>
            <a:r>
              <a:t>Under the Guidance of</a:t>
            </a:r>
          </a:p>
          <a:p>
            <a:pPr algn="ctr">
              <a:lnSpc>
                <a:spcPct val="150000"/>
              </a:lnSpc>
              <a:defRPr spc="-1" sz="2400">
                <a:solidFill>
                  <a:srgbClr val="C00000"/>
                </a:solidFill>
                <a:latin typeface="Times New Roman"/>
                <a:ea typeface="Times New Roman"/>
                <a:cs typeface="Times New Roman"/>
                <a:sym typeface="Times New Roman"/>
              </a:defRPr>
            </a:pPr>
            <a:r>
              <a:t>Dr.Anitha Kumari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extBox 7"/>
          <p:cNvSpPr txBox="1"/>
          <p:nvPr/>
        </p:nvSpPr>
        <p:spPr>
          <a:xfrm>
            <a:off x="252719" y="836640"/>
            <a:ext cx="8489522" cy="41995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150000"/>
              </a:lnSpc>
              <a:defRPr spc="-1" sz="2400" u="sng">
                <a:solidFill>
                  <a:srgbClr val="C00000"/>
                </a:solidFill>
                <a:latin typeface="Times New Roman"/>
                <a:ea typeface="Times New Roman"/>
                <a:cs typeface="Times New Roman"/>
                <a:sym typeface="Times New Roman"/>
              </a:defRPr>
            </a:lvl1pPr>
          </a:lstStyle>
          <a:p>
            <a:pPr/>
            <a:r>
              <a:t>Progress</a:t>
            </a:r>
          </a:p>
        </p:txBody>
      </p:sp>
      <p:sp>
        <p:nvSpPr>
          <p:cNvPr id="271"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pic>
        <p:nvPicPr>
          <p:cNvPr id="272" name="Picture 5" descr="Picture 5"/>
          <p:cNvPicPr>
            <a:picLocks noChangeAspect="1"/>
          </p:cNvPicPr>
          <p:nvPr/>
        </p:nvPicPr>
        <p:blipFill>
          <a:blip r:embed="rId2">
            <a:extLst/>
          </a:blip>
          <a:stretch>
            <a:fillRect/>
          </a:stretch>
        </p:blipFill>
        <p:spPr>
          <a:xfrm>
            <a:off x="3419364" y="972665"/>
            <a:ext cx="2773441" cy="5790961"/>
          </a:xfrm>
          <a:prstGeom prst="rect">
            <a:avLst/>
          </a:prstGeom>
          <a:ln w="12700">
            <a:miter lim="400000"/>
          </a:ln>
        </p:spPr>
      </p:pic>
      <p:pic>
        <p:nvPicPr>
          <p:cNvPr id="273" name="Picture 6" descr="Picture 6"/>
          <p:cNvPicPr>
            <a:picLocks noChangeAspect="1"/>
          </p:cNvPicPr>
          <p:nvPr/>
        </p:nvPicPr>
        <p:blipFill>
          <a:blip r:embed="rId3">
            <a:extLst/>
          </a:blip>
          <a:stretch>
            <a:fillRect/>
          </a:stretch>
        </p:blipFill>
        <p:spPr>
          <a:xfrm>
            <a:off x="467509" y="1441914"/>
            <a:ext cx="3091322" cy="5322241"/>
          </a:xfrm>
          <a:prstGeom prst="rect">
            <a:avLst/>
          </a:prstGeom>
          <a:ln w="12700">
            <a:miter lim="400000"/>
          </a:ln>
        </p:spPr>
      </p:pic>
      <p:pic>
        <p:nvPicPr>
          <p:cNvPr id="274" name="Picture 7" descr="Picture 7"/>
          <p:cNvPicPr>
            <a:picLocks noChangeAspect="1"/>
          </p:cNvPicPr>
          <p:nvPr/>
        </p:nvPicPr>
        <p:blipFill>
          <a:blip r:embed="rId4">
            <a:extLst/>
          </a:blip>
          <a:stretch>
            <a:fillRect/>
          </a:stretch>
        </p:blipFill>
        <p:spPr>
          <a:xfrm>
            <a:off x="6012360" y="1153195"/>
            <a:ext cx="2935801" cy="561096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extBox 7"/>
          <p:cNvSpPr txBox="1"/>
          <p:nvPr/>
        </p:nvSpPr>
        <p:spPr>
          <a:xfrm>
            <a:off x="252719" y="836640"/>
            <a:ext cx="8489522" cy="41995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nSpc>
                <a:spcPct val="150000"/>
              </a:lnSpc>
              <a:defRPr spc="-1" sz="2400" u="sng">
                <a:solidFill>
                  <a:srgbClr val="C00000"/>
                </a:solidFill>
                <a:latin typeface="Times New Roman"/>
                <a:ea typeface="Times New Roman"/>
                <a:cs typeface="Times New Roman"/>
                <a:sym typeface="Times New Roman"/>
              </a:defRPr>
            </a:pPr>
            <a:r>
              <a:t>Progress</a:t>
            </a:r>
            <a:r>
              <a:rPr b="1" u="none">
                <a:solidFill>
                  <a:srgbClr val="000000"/>
                </a:solidFill>
              </a:rPr>
              <a:t> (Yh page rakhna h ?)</a:t>
            </a:r>
          </a:p>
        </p:txBody>
      </p:sp>
      <p:sp>
        <p:nvSpPr>
          <p:cNvPr id="277"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pic>
        <p:nvPicPr>
          <p:cNvPr id="278" name="Picture 1" descr="Picture 1"/>
          <p:cNvPicPr>
            <a:picLocks noChangeAspect="1"/>
          </p:cNvPicPr>
          <p:nvPr/>
        </p:nvPicPr>
        <p:blipFill>
          <a:blip r:embed="rId2">
            <a:extLst/>
          </a:blip>
          <a:stretch>
            <a:fillRect/>
          </a:stretch>
        </p:blipFill>
        <p:spPr>
          <a:xfrm>
            <a:off x="2268359" y="4508999"/>
            <a:ext cx="4767121" cy="2062081"/>
          </a:xfrm>
          <a:prstGeom prst="rect">
            <a:avLst/>
          </a:prstGeom>
          <a:ln w="12700">
            <a:miter lim="400000"/>
          </a:ln>
        </p:spPr>
      </p:pic>
      <p:pic>
        <p:nvPicPr>
          <p:cNvPr id="279" name="Picture 4" descr="Picture 4"/>
          <p:cNvPicPr>
            <a:picLocks noChangeAspect="1"/>
          </p:cNvPicPr>
          <p:nvPr/>
        </p:nvPicPr>
        <p:blipFill>
          <a:blip r:embed="rId3">
            <a:extLst/>
          </a:blip>
          <a:stretch>
            <a:fillRect/>
          </a:stretch>
        </p:blipFill>
        <p:spPr>
          <a:xfrm>
            <a:off x="468000" y="1592639"/>
            <a:ext cx="3520081" cy="2674442"/>
          </a:xfrm>
          <a:prstGeom prst="rect">
            <a:avLst/>
          </a:prstGeom>
          <a:ln w="12700">
            <a:miter lim="400000"/>
          </a:ln>
        </p:spPr>
      </p:pic>
      <p:pic>
        <p:nvPicPr>
          <p:cNvPr id="280" name="Picture 3" descr="Picture 3"/>
          <p:cNvPicPr>
            <a:picLocks noChangeAspect="1"/>
          </p:cNvPicPr>
          <p:nvPr/>
        </p:nvPicPr>
        <p:blipFill>
          <a:blip r:embed="rId4">
            <a:extLst/>
          </a:blip>
          <a:stretch>
            <a:fillRect/>
          </a:stretch>
        </p:blipFill>
        <p:spPr>
          <a:xfrm>
            <a:off x="5148719" y="1268640"/>
            <a:ext cx="3094561" cy="306972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extBox 7"/>
          <p:cNvSpPr txBox="1"/>
          <p:nvPr/>
        </p:nvSpPr>
        <p:spPr>
          <a:xfrm>
            <a:off x="252719" y="836640"/>
            <a:ext cx="8489522" cy="41995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150000"/>
              </a:lnSpc>
              <a:defRPr spc="-1" sz="2400" u="sng">
                <a:solidFill>
                  <a:srgbClr val="C00000"/>
                </a:solidFill>
                <a:latin typeface="Times New Roman"/>
                <a:ea typeface="Times New Roman"/>
                <a:cs typeface="Times New Roman"/>
                <a:sym typeface="Times New Roman"/>
              </a:defRPr>
            </a:lvl1pPr>
          </a:lstStyle>
          <a:p>
            <a:pPr/>
            <a:r>
              <a:t>Progress</a:t>
            </a:r>
          </a:p>
        </p:txBody>
      </p:sp>
      <p:sp>
        <p:nvSpPr>
          <p:cNvPr id="283"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pic>
        <p:nvPicPr>
          <p:cNvPr id="284" name="Picture 4" descr="Picture 4"/>
          <p:cNvPicPr>
            <a:picLocks noChangeAspect="1"/>
          </p:cNvPicPr>
          <p:nvPr/>
        </p:nvPicPr>
        <p:blipFill>
          <a:blip r:embed="rId2">
            <a:extLst/>
          </a:blip>
          <a:stretch>
            <a:fillRect/>
          </a:stretch>
        </p:blipFill>
        <p:spPr>
          <a:xfrm>
            <a:off x="1115640" y="1492935"/>
            <a:ext cx="6872761" cy="46656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itle 1"/>
          <p:cNvSpPr txBox="1"/>
          <p:nvPr>
            <p:ph type="title"/>
          </p:nvPr>
        </p:nvSpPr>
        <p:spPr>
          <a:xfrm>
            <a:off x="685799" y="1122480"/>
            <a:ext cx="7772042" cy="2387160"/>
          </a:xfrm>
          <a:prstGeom prst="rect">
            <a:avLst/>
          </a:prstGeom>
        </p:spPr>
        <p:txBody>
          <a:bodyPr/>
          <a:lstStyle/>
          <a:p>
            <a:pPr/>
          </a:p>
        </p:txBody>
      </p:sp>
      <p:sp>
        <p:nvSpPr>
          <p:cNvPr id="287" name="Subtitle 2"/>
          <p:cNvSpPr txBox="1"/>
          <p:nvPr>
            <p:ph type="body" sz="quarter" idx="1"/>
          </p:nvPr>
        </p:nvSpPr>
        <p:spPr>
          <a:xfrm>
            <a:off x="1142999" y="3602159"/>
            <a:ext cx="6857642" cy="1655281"/>
          </a:xfrm>
          <a:prstGeom prst="rect">
            <a:avLst/>
          </a:prstGeom>
        </p:spPr>
        <p:txBody>
          <a:bodyPr/>
          <a:lstStyle/>
          <a:p>
            <a:pPr/>
          </a:p>
        </p:txBody>
      </p:sp>
      <p:pic>
        <p:nvPicPr>
          <p:cNvPr id="288" name="Picture 4" descr="Picture 4"/>
          <p:cNvPicPr>
            <a:picLocks noChangeAspect="1"/>
          </p:cNvPicPr>
          <p:nvPr/>
        </p:nvPicPr>
        <p:blipFill>
          <a:blip r:embed="rId2">
            <a:extLst/>
          </a:blip>
          <a:stretch>
            <a:fillRect/>
          </a:stretch>
        </p:blipFill>
        <p:spPr>
          <a:xfrm>
            <a:off x="0" y="1556385"/>
            <a:ext cx="9144000" cy="4572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5"/>
          <p:cNvSpPr txBox="1"/>
          <p:nvPr>
            <p:ph type="title"/>
          </p:nvPr>
        </p:nvSpPr>
        <p:spPr>
          <a:xfrm>
            <a:off x="685799" y="1122480"/>
            <a:ext cx="7772042" cy="2387160"/>
          </a:xfrm>
          <a:prstGeom prst="rect">
            <a:avLst/>
          </a:prstGeom>
        </p:spPr>
        <p:txBody>
          <a:bodyPr/>
          <a:lstStyle/>
          <a:p>
            <a:pPr/>
          </a:p>
        </p:txBody>
      </p:sp>
      <p:pic>
        <p:nvPicPr>
          <p:cNvPr id="291" name="Content Placeholder 3" descr="Content Placeholder 3"/>
          <p:cNvPicPr>
            <a:picLocks noChangeAspect="1"/>
          </p:cNvPicPr>
          <p:nvPr/>
        </p:nvPicPr>
        <p:blipFill>
          <a:blip r:embed="rId2">
            <a:extLst/>
          </a:blip>
          <a:stretch>
            <a:fillRect/>
          </a:stretch>
        </p:blipFill>
        <p:spPr>
          <a:xfrm>
            <a:off x="564515" y="1700529"/>
            <a:ext cx="8014335" cy="405828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5"/>
          <p:cNvSpPr txBox="1"/>
          <p:nvPr>
            <p:ph type="title"/>
          </p:nvPr>
        </p:nvSpPr>
        <p:spPr>
          <a:xfrm>
            <a:off x="685799" y="1122480"/>
            <a:ext cx="7772042" cy="2387160"/>
          </a:xfrm>
          <a:prstGeom prst="rect">
            <a:avLst/>
          </a:prstGeom>
        </p:spPr>
        <p:txBody>
          <a:bodyPr/>
          <a:lstStyle/>
          <a:p>
            <a:pPr/>
          </a:p>
        </p:txBody>
      </p:sp>
      <p:pic>
        <p:nvPicPr>
          <p:cNvPr id="294" name="Picture 1" descr="Picture 1"/>
          <p:cNvPicPr>
            <a:picLocks noChangeAspect="1"/>
          </p:cNvPicPr>
          <p:nvPr/>
        </p:nvPicPr>
        <p:blipFill>
          <a:blip r:embed="rId2">
            <a:extLst/>
          </a:blip>
          <a:stretch>
            <a:fillRect/>
          </a:stretch>
        </p:blipFill>
        <p:spPr>
          <a:xfrm>
            <a:off x="4932045" y="1268730"/>
            <a:ext cx="3943985" cy="5113021"/>
          </a:xfrm>
          <a:prstGeom prst="rect">
            <a:avLst/>
          </a:prstGeom>
          <a:ln w="12700">
            <a:miter lim="400000"/>
          </a:ln>
        </p:spPr>
      </p:pic>
      <p:pic>
        <p:nvPicPr>
          <p:cNvPr id="295" name="Picture 2" descr="Picture 2"/>
          <p:cNvPicPr>
            <a:picLocks noChangeAspect="1"/>
          </p:cNvPicPr>
          <p:nvPr/>
        </p:nvPicPr>
        <p:blipFill>
          <a:blip r:embed="rId3">
            <a:extLst/>
          </a:blip>
          <a:stretch>
            <a:fillRect/>
          </a:stretch>
        </p:blipFill>
        <p:spPr>
          <a:xfrm>
            <a:off x="467359" y="1268730"/>
            <a:ext cx="3789047" cy="5052696"/>
          </a:xfrm>
          <a:prstGeom prst="rect">
            <a:avLst/>
          </a:prstGeom>
          <a:ln w="12700">
            <a:miter lim="400000"/>
          </a:ln>
        </p:spPr>
      </p:pic>
      <p:sp>
        <p:nvSpPr>
          <p:cNvPr id="296" name="Content Placeholder 4"/>
          <p:cNvSpPr txBox="1"/>
          <p:nvPr>
            <p:ph type="body" sz="quarter" idx="1"/>
          </p:nvPr>
        </p:nvSpPr>
        <p:spPr>
          <a:xfrm>
            <a:off x="1142999" y="3602159"/>
            <a:ext cx="6857642" cy="1655281"/>
          </a:xfrm>
          <a:prstGeom prst="rect">
            <a:avLst/>
          </a:prstGeom>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itle 5"/>
          <p:cNvSpPr txBox="1"/>
          <p:nvPr>
            <p:ph type="title"/>
          </p:nvPr>
        </p:nvSpPr>
        <p:spPr>
          <a:xfrm>
            <a:off x="685799" y="1122480"/>
            <a:ext cx="7772042" cy="2387160"/>
          </a:xfrm>
          <a:prstGeom prst="rect">
            <a:avLst/>
          </a:prstGeom>
        </p:spPr>
        <p:txBody>
          <a:bodyPr/>
          <a:lstStyle/>
          <a:p>
            <a:pPr/>
          </a:p>
        </p:txBody>
      </p:sp>
      <p:sp>
        <p:nvSpPr>
          <p:cNvPr id="299" name="Content Placeholder 4"/>
          <p:cNvSpPr txBox="1"/>
          <p:nvPr>
            <p:ph type="body" sz="quarter" idx="1"/>
          </p:nvPr>
        </p:nvSpPr>
        <p:spPr>
          <a:xfrm>
            <a:off x="1142999" y="3602159"/>
            <a:ext cx="6857642" cy="1655281"/>
          </a:xfrm>
          <a:prstGeom prst="rect">
            <a:avLst/>
          </a:prstGeom>
        </p:spPr>
        <p:txBody>
          <a:bodyPr/>
          <a:lstStyle/>
          <a:p>
            <a:pPr/>
          </a:p>
        </p:txBody>
      </p:sp>
      <p:pic>
        <p:nvPicPr>
          <p:cNvPr id="300" name="Picture 3" descr="Picture 3"/>
          <p:cNvPicPr>
            <a:picLocks noChangeAspect="1"/>
          </p:cNvPicPr>
          <p:nvPr/>
        </p:nvPicPr>
        <p:blipFill>
          <a:blip r:embed="rId2">
            <a:extLst/>
          </a:blip>
          <a:stretch>
            <a:fillRect/>
          </a:stretch>
        </p:blipFill>
        <p:spPr>
          <a:xfrm>
            <a:off x="4884420" y="1397000"/>
            <a:ext cx="3966846" cy="5289550"/>
          </a:xfrm>
          <a:prstGeom prst="rect">
            <a:avLst/>
          </a:prstGeom>
          <a:ln w="12700">
            <a:miter lim="400000"/>
          </a:ln>
        </p:spPr>
      </p:pic>
      <p:pic>
        <p:nvPicPr>
          <p:cNvPr id="301" name="Picture 6" descr="Picture 6"/>
          <p:cNvPicPr>
            <a:picLocks noChangeAspect="1"/>
          </p:cNvPicPr>
          <p:nvPr/>
        </p:nvPicPr>
        <p:blipFill>
          <a:blip r:embed="rId3">
            <a:extLst/>
          </a:blip>
          <a:stretch>
            <a:fillRect/>
          </a:stretch>
        </p:blipFill>
        <p:spPr>
          <a:xfrm>
            <a:off x="107314" y="1430655"/>
            <a:ext cx="3941447" cy="525589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xfrm>
            <a:off x="395604" y="980439"/>
            <a:ext cx="2884807" cy="504191"/>
          </a:xfrm>
          <a:prstGeom prst="rect">
            <a:avLst/>
          </a:prstGeom>
        </p:spPr>
        <p:txBody>
          <a:bodyPr/>
          <a:lstStyle>
            <a:lvl1pPr>
              <a:defRPr b="1" u="sng">
                <a:solidFill>
                  <a:srgbClr val="FF0000"/>
                </a:solidFill>
                <a:latin typeface="Times New Roman"/>
                <a:ea typeface="Times New Roman"/>
                <a:cs typeface="Times New Roman"/>
                <a:sym typeface="Times New Roman"/>
              </a:defRPr>
            </a:lvl1pPr>
          </a:lstStyle>
          <a:p>
            <a:pPr/>
            <a:r>
              <a:t>MACHINE LEARNING</a:t>
            </a:r>
          </a:p>
        </p:txBody>
      </p:sp>
      <p:sp>
        <p:nvSpPr>
          <p:cNvPr id="304" name="Content Placeholder 2"/>
          <p:cNvSpPr txBox="1"/>
          <p:nvPr>
            <p:ph type="body" sz="quarter" idx="1"/>
          </p:nvPr>
        </p:nvSpPr>
        <p:spPr>
          <a:xfrm>
            <a:off x="395605" y="1556385"/>
            <a:ext cx="8427085" cy="959486"/>
          </a:xfrm>
          <a:prstGeom prst="rect">
            <a:avLst/>
          </a:prstGeom>
        </p:spPr>
        <p:txBody>
          <a:bodyPr/>
          <a:lstStyle/>
          <a:p>
            <a:pPr algn="just">
              <a:lnSpc>
                <a:spcPct val="80000"/>
              </a:lnSpc>
              <a:defRPr sz="1400">
                <a:latin typeface="Times New Roman"/>
                <a:ea typeface="Times New Roman"/>
                <a:cs typeface="Times New Roman"/>
                <a:sym typeface="Times New Roman"/>
              </a:defRPr>
            </a:pPr>
            <a:r>
              <a:t>Machine learning is a branch of artificial intelligence where computers learn from data patterns to make decisions or predictions without being explicitly programmed. It involves algorithms that iteratively improve their performance and uncover insights, enabling applications like speech recognition, recommendation systems, and autonomous vehicles.</a:t>
            </a:r>
          </a:p>
          <a:p>
            <a:pPr algn="just">
              <a:lnSpc>
                <a:spcPct val="80000"/>
              </a:lnSpc>
              <a:defRPr sz="1400">
                <a:latin typeface="Times New Roman"/>
                <a:ea typeface="Times New Roman"/>
                <a:cs typeface="Times New Roman"/>
                <a:sym typeface="Times New Roman"/>
              </a:defRPr>
            </a:pPr>
            <a:r>
              <a:t>Steps in ML training is depicted by the flowchart below.</a:t>
            </a:r>
          </a:p>
        </p:txBody>
      </p:sp>
      <p:pic>
        <p:nvPicPr>
          <p:cNvPr id="305" name="Picture 5" descr="Picture 5"/>
          <p:cNvPicPr>
            <a:picLocks noChangeAspect="1"/>
          </p:cNvPicPr>
          <p:nvPr/>
        </p:nvPicPr>
        <p:blipFill>
          <a:blip r:embed="rId2">
            <a:extLst/>
          </a:blip>
          <a:stretch>
            <a:fillRect/>
          </a:stretch>
        </p:blipFill>
        <p:spPr>
          <a:xfrm>
            <a:off x="683259" y="2515870"/>
            <a:ext cx="7749542" cy="815341"/>
          </a:xfrm>
          <a:prstGeom prst="rect">
            <a:avLst/>
          </a:prstGeom>
          <a:ln w="12700">
            <a:miter lim="400000"/>
          </a:ln>
        </p:spPr>
      </p:pic>
      <p:sp>
        <p:nvSpPr>
          <p:cNvPr id="306" name="Text Box 6"/>
          <p:cNvSpPr txBox="1"/>
          <p:nvPr/>
        </p:nvSpPr>
        <p:spPr>
          <a:xfrm>
            <a:off x="297180" y="3500754"/>
            <a:ext cx="7736204"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FF0000"/>
                </a:solidFill>
                <a:latin typeface="Times New Roman"/>
                <a:ea typeface="Times New Roman"/>
                <a:cs typeface="Times New Roman"/>
                <a:sym typeface="Times New Roman"/>
              </a:defRPr>
            </a:lvl1pPr>
          </a:lstStyle>
          <a:p>
            <a:pPr/>
            <a:r>
              <a:t>Softwares Utilized </a:t>
            </a:r>
          </a:p>
        </p:txBody>
      </p:sp>
      <p:sp>
        <p:nvSpPr>
          <p:cNvPr id="307" name="Content Placeholder 2"/>
          <p:cNvSpPr txBox="1"/>
          <p:nvPr/>
        </p:nvSpPr>
        <p:spPr>
          <a:xfrm>
            <a:off x="323215" y="3933190"/>
            <a:ext cx="8427085" cy="2609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400">
                <a:latin typeface="Times New Roman"/>
                <a:ea typeface="Times New Roman"/>
                <a:cs typeface="Times New Roman"/>
                <a:sym typeface="Times New Roman"/>
              </a:defRPr>
            </a:pPr>
            <a:r>
              <a:t>1. Teachable Machine:</a:t>
            </a:r>
          </a:p>
          <a:p>
            <a:pPr indent="457200" algn="just">
              <a:defRPr sz="1300">
                <a:latin typeface="Times New Roman"/>
                <a:ea typeface="Times New Roman"/>
                <a:cs typeface="Times New Roman"/>
                <a:sym typeface="Times New Roman"/>
              </a:defRPr>
            </a:pPr>
            <a:r>
              <a:t>Teachable Machine is a user-friendly web tool by Google that allows anyone to train machine learning models without coding. It simplifies the process of creating image, sound, or pose-based models for various applications.</a:t>
            </a:r>
          </a:p>
          <a:p>
            <a:pPr marL="285750" indent="-285750" algn="just">
              <a:buSzPct val="100000"/>
              <a:buFont typeface="Arial"/>
              <a:buChar char="•"/>
              <a:defRPr sz="1200">
                <a:latin typeface="Times New Roman"/>
                <a:ea typeface="Times New Roman"/>
                <a:cs typeface="Times New Roman"/>
                <a:sym typeface="Times New Roman"/>
              </a:defRPr>
            </a:pPr>
          </a:p>
          <a:p>
            <a:pPr algn="just">
              <a:defRPr sz="1400">
                <a:latin typeface="Times New Roman"/>
                <a:ea typeface="Times New Roman"/>
                <a:cs typeface="Times New Roman"/>
                <a:sym typeface="Times New Roman"/>
              </a:defRPr>
            </a:pPr>
            <a:r>
              <a:t>2. Google Colab:</a:t>
            </a:r>
          </a:p>
          <a:p>
            <a:pPr indent="457200" algn="just">
              <a:defRPr sz="1300">
                <a:latin typeface="Times New Roman"/>
                <a:ea typeface="Times New Roman"/>
                <a:cs typeface="Times New Roman"/>
                <a:sym typeface="Times New Roman"/>
              </a:defRPr>
            </a:pPr>
            <a:r>
              <a:t>Google Colab, short for Colaboratory, is a free cloud-based platform provided by Google that allows users to write and execute Python code in a browser environment. It offers GPU and TPU support, facilitating collaborative coding and data analysis tasks.</a:t>
            </a:r>
          </a:p>
          <a:p>
            <a:pPr marL="285750" indent="-285750" algn="just">
              <a:buSzPct val="100000"/>
              <a:buFont typeface="Arial"/>
              <a:buChar char="•"/>
              <a:defRPr sz="1200">
                <a:latin typeface="Times New Roman"/>
                <a:ea typeface="Times New Roman"/>
                <a:cs typeface="Times New Roman"/>
                <a:sym typeface="Times New Roman"/>
              </a:defRPr>
            </a:pPr>
          </a:p>
          <a:p>
            <a:pPr algn="just">
              <a:defRPr sz="1400">
                <a:latin typeface="Times New Roman"/>
                <a:ea typeface="Times New Roman"/>
                <a:cs typeface="Times New Roman"/>
                <a:sym typeface="Times New Roman"/>
              </a:defRPr>
            </a:pPr>
            <a:r>
              <a:t>3. LabelImg:</a:t>
            </a:r>
          </a:p>
          <a:p>
            <a:pPr indent="457200" algn="just">
              <a:defRPr sz="1300">
                <a:latin typeface="Times New Roman"/>
                <a:ea typeface="Times New Roman"/>
                <a:cs typeface="Times New Roman"/>
                <a:sym typeface="Times New Roman"/>
              </a:defRPr>
            </a:pPr>
            <a:r>
              <a:t>LabelImg is an open-source graphical image annotation tool used to label images for object detection tasks. It enables users to draw bounding boxes around objects and assign labels, generating annotations in various formats compatible with machine learning frameworks.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itle 1"/>
          <p:cNvSpPr txBox="1"/>
          <p:nvPr>
            <p:ph type="title"/>
          </p:nvPr>
        </p:nvSpPr>
        <p:spPr>
          <a:xfrm>
            <a:off x="395605" y="980439"/>
            <a:ext cx="8345169" cy="504191"/>
          </a:xfrm>
          <a:prstGeom prst="rect">
            <a:avLst/>
          </a:prstGeom>
        </p:spPr>
        <p:txBody>
          <a:bodyPr/>
          <a:lstStyle>
            <a:lvl1pPr>
              <a:defRPr b="1" u="sng">
                <a:solidFill>
                  <a:srgbClr val="FF0000"/>
                </a:solidFill>
                <a:latin typeface="Times New Roman"/>
                <a:ea typeface="Times New Roman"/>
                <a:cs typeface="Times New Roman"/>
                <a:sym typeface="Times New Roman"/>
              </a:defRPr>
            </a:lvl1pPr>
          </a:lstStyle>
          <a:p>
            <a:pPr/>
            <a:r>
              <a:t>Iteration #1 : Using Google Colab and LabelImg</a:t>
            </a:r>
          </a:p>
        </p:txBody>
      </p:sp>
      <p:sp>
        <p:nvSpPr>
          <p:cNvPr id="310" name="Content Placeholder 2"/>
          <p:cNvSpPr txBox="1"/>
          <p:nvPr>
            <p:ph type="body" sz="quarter" idx="1"/>
          </p:nvPr>
        </p:nvSpPr>
        <p:spPr>
          <a:xfrm>
            <a:off x="395605" y="1556385"/>
            <a:ext cx="8427085" cy="524511"/>
          </a:xfrm>
          <a:prstGeom prst="rect">
            <a:avLst/>
          </a:prstGeom>
        </p:spPr>
        <p:txBody>
          <a:bodyPr/>
          <a:lstStyle>
            <a:lvl1pPr algn="just">
              <a:lnSpc>
                <a:spcPct val="80000"/>
              </a:lnSpc>
              <a:defRPr sz="1400">
                <a:latin typeface="Times New Roman"/>
                <a:ea typeface="Times New Roman"/>
                <a:cs typeface="Times New Roman"/>
                <a:sym typeface="Times New Roman"/>
              </a:defRPr>
            </a:lvl1pPr>
          </a:lstStyle>
          <a:p>
            <a:pPr/>
            <a:r>
              <a:t>The steps involved in first iteration of Machine Leaning can be summarized with help of flowchart below.</a:t>
            </a:r>
          </a:p>
        </p:txBody>
      </p:sp>
      <p:pic>
        <p:nvPicPr>
          <p:cNvPr id="311" name="Picture 3" descr="Picture 3"/>
          <p:cNvPicPr>
            <a:picLocks noChangeAspect="1"/>
          </p:cNvPicPr>
          <p:nvPr/>
        </p:nvPicPr>
        <p:blipFill>
          <a:blip r:embed="rId2">
            <a:extLst/>
          </a:blip>
          <a:stretch>
            <a:fillRect/>
          </a:stretch>
        </p:blipFill>
        <p:spPr>
          <a:xfrm>
            <a:off x="502919" y="1988820"/>
            <a:ext cx="8138161" cy="1508761"/>
          </a:xfrm>
          <a:prstGeom prst="rect">
            <a:avLst/>
          </a:prstGeom>
          <a:ln w="12700">
            <a:miter lim="400000"/>
          </a:ln>
        </p:spPr>
      </p:pic>
      <p:graphicFrame>
        <p:nvGraphicFramePr>
          <p:cNvPr id="312" name="Table 4"/>
          <p:cNvGraphicFramePr/>
          <p:nvPr/>
        </p:nvGraphicFramePr>
        <p:xfrm>
          <a:off x="1331594" y="4076700"/>
          <a:ext cx="6556376" cy="250698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11275"/>
                <a:gridCol w="1311275"/>
                <a:gridCol w="1311275"/>
                <a:gridCol w="1311275"/>
                <a:gridCol w="1311275"/>
              </a:tblGrid>
              <a:tr h="538480">
                <a:tc>
                  <a:txBody>
                    <a:bodyPr/>
                    <a:lstStyle/>
                    <a:p>
                      <a:pPr algn="ctr">
                        <a:defRPr b="0" spc="0" sz="1800">
                          <a:solidFill>
                            <a:srgbClr val="000000"/>
                          </a:solidFill>
                        </a:defRPr>
                      </a:pPr>
                      <a:r>
                        <a:rPr b="1" sz="1300">
                          <a:solidFill>
                            <a:srgbClr val="FFFFFF"/>
                          </a:solidFill>
                          <a:latin typeface="Times New Roman"/>
                          <a:ea typeface="Times New Roman"/>
                          <a:cs typeface="Times New Roman"/>
                        </a:rPr>
                        <a:t>Car</a:t>
                      </a:r>
                    </a:p>
                  </a:txBody>
                  <a:tcPr marL="45720" marR="45720" marT="45720" marB="45720" anchor="t" anchorCtr="0" horzOverflow="overflow"/>
                </a:tc>
                <a:tc>
                  <a:txBody>
                    <a:bodyPr/>
                    <a:lstStyle/>
                    <a:p>
                      <a:pPr algn="ctr">
                        <a:defRPr spc="0" sz="1300">
                          <a:latin typeface="Times New Roman"/>
                          <a:ea typeface="Times New Roman"/>
                          <a:cs typeface="Times New Roman"/>
                        </a:defRPr>
                      </a:pPr>
                      <a:r>
                        <a:t>Training </a:t>
                      </a:r>
                    </a:p>
                    <a:p>
                      <a:pPr algn="ctr">
                        <a:defRPr spc="0" sz="1300">
                          <a:latin typeface="Times New Roman"/>
                          <a:ea typeface="Times New Roman"/>
                          <a:cs typeface="Times New Roman"/>
                        </a:defRPr>
                      </a:pPr>
                      <a:r>
                        <a:t>(80%)</a:t>
                      </a:r>
                    </a:p>
                  </a:txBody>
                  <a:tcPr marL="45720" marR="45720" marT="45720" marB="45720" anchor="t" anchorCtr="0" horzOverflow="overflow"/>
                </a:tc>
                <a:tc>
                  <a:txBody>
                    <a:bodyPr/>
                    <a:lstStyle/>
                    <a:p>
                      <a:pPr algn="ctr">
                        <a:defRPr b="0" spc="0" sz="1800">
                          <a:solidFill>
                            <a:srgbClr val="000000"/>
                          </a:solidFill>
                        </a:defRPr>
                      </a:pPr>
                      <a:r>
                        <a:rPr b="1" sz="1300">
                          <a:solidFill>
                            <a:srgbClr val="FFFFFF"/>
                          </a:solidFill>
                          <a:latin typeface="Times New Roman"/>
                          <a:ea typeface="Times New Roman"/>
                          <a:cs typeface="Times New Roman"/>
                        </a:rPr>
                        <a:t>Validation (10%)</a:t>
                      </a:r>
                    </a:p>
                  </a:txBody>
                  <a:tcPr marL="45720" marR="45720" marT="45720" marB="45720" anchor="t" anchorCtr="0" horzOverflow="overflow"/>
                </a:tc>
                <a:tc>
                  <a:txBody>
                    <a:bodyPr/>
                    <a:lstStyle/>
                    <a:p>
                      <a:pPr algn="ctr">
                        <a:defRPr spc="0" sz="1300">
                          <a:latin typeface="Times New Roman"/>
                          <a:ea typeface="Times New Roman"/>
                          <a:cs typeface="Times New Roman"/>
                        </a:defRPr>
                      </a:pPr>
                      <a:r>
                        <a:t>Testing </a:t>
                      </a:r>
                    </a:p>
                    <a:p>
                      <a:pPr algn="ctr">
                        <a:defRPr spc="0" sz="1300">
                          <a:latin typeface="Times New Roman"/>
                          <a:ea typeface="Times New Roman"/>
                          <a:cs typeface="Times New Roman"/>
                        </a:defRPr>
                      </a:pPr>
                      <a:r>
                        <a:t>(10%)</a:t>
                      </a:r>
                    </a:p>
                  </a:txBody>
                  <a:tcPr marL="45720" marR="45720" marT="45720" marB="45720" anchor="t" anchorCtr="0" horzOverflow="overflow"/>
                </a:tc>
                <a:tc>
                  <a:txBody>
                    <a:bodyPr/>
                    <a:lstStyle/>
                    <a:p>
                      <a:pPr algn="ctr">
                        <a:defRPr spc="0" sz="1300">
                          <a:latin typeface="Times New Roman"/>
                          <a:ea typeface="Times New Roman"/>
                          <a:cs typeface="Times New Roman"/>
                        </a:defRPr>
                      </a:pPr>
                      <a:r>
                        <a:t>Total</a:t>
                      </a:r>
                    </a:p>
                    <a:p>
                      <a:pPr algn="ctr">
                        <a:defRPr spc="0" sz="1300">
                          <a:latin typeface="Times New Roman"/>
                          <a:ea typeface="Times New Roman"/>
                          <a:cs typeface="Times New Roman"/>
                        </a:defRPr>
                      </a:pPr>
                      <a:r>
                        <a:t>(1193 Images)</a:t>
                      </a:r>
                    </a:p>
                  </a:txBody>
                  <a:tcPr marL="45720" marR="45720" marT="45720" marB="45720" anchor="t" anchorCtr="0" horzOverflow="overflow"/>
                </a:tc>
              </a:tr>
              <a:tr h="373380">
                <a:tc>
                  <a:txBody>
                    <a:bodyPr/>
                    <a:lstStyle/>
                    <a:p>
                      <a:pPr algn="ctr">
                        <a:defRPr spc="0" sz="1800"/>
                      </a:pPr>
                      <a:r>
                        <a:rPr sz="1300">
                          <a:latin typeface="Times New Roman"/>
                          <a:ea typeface="Times New Roman"/>
                          <a:cs typeface="Times New Roman"/>
                        </a:rPr>
                        <a:t>Hyundai Ioniq</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267</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33</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33</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333</a:t>
                      </a:r>
                    </a:p>
                  </a:txBody>
                  <a:tcPr marL="45720" marR="45720" marT="45720" marB="45720" anchor="t" anchorCtr="0" horzOverflow="overflow"/>
                </a:tc>
              </a:tr>
              <a:tr h="358775">
                <a:tc>
                  <a:txBody>
                    <a:bodyPr/>
                    <a:lstStyle/>
                    <a:p>
                      <a:pPr algn="ctr">
                        <a:defRPr spc="0" sz="1800"/>
                      </a:pPr>
                      <a:r>
                        <a:rPr sz="1300">
                          <a:latin typeface="Times New Roman"/>
                          <a:ea typeface="Times New Roman"/>
                          <a:cs typeface="Times New Roman"/>
                        </a:rPr>
                        <a:t>Tata Nano</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304</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254</a:t>
                      </a:r>
                    </a:p>
                  </a:txBody>
                  <a:tcPr marL="45720" marR="45720" marT="45720" marB="45720" anchor="t" anchorCtr="0" horzOverflow="overflow"/>
                </a:tc>
              </a:tr>
              <a:tr h="428625">
                <a:tc>
                  <a:txBody>
                    <a:bodyPr/>
                    <a:lstStyle/>
                    <a:p>
                      <a:pPr algn="ctr">
                        <a:defRPr spc="0" sz="1800"/>
                      </a:pPr>
                      <a:r>
                        <a:rPr sz="1300">
                          <a:latin typeface="Times New Roman"/>
                          <a:ea typeface="Times New Roman"/>
                          <a:cs typeface="Times New Roman"/>
                        </a:rPr>
                        <a:t>Tata Nexon</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201</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251</a:t>
                      </a:r>
                    </a:p>
                  </a:txBody>
                  <a:tcPr marL="45720" marR="45720" marT="45720" marB="45720" anchor="t" anchorCtr="0" horzOverflow="overflow"/>
                </a:tc>
              </a:tr>
              <a:tr h="379095">
                <a:tc>
                  <a:txBody>
                    <a:bodyPr/>
                    <a:lstStyle/>
                    <a:p>
                      <a:pPr algn="ctr">
                        <a:defRPr spc="0" sz="1800"/>
                      </a:pPr>
                      <a:r>
                        <a:rPr sz="1300">
                          <a:latin typeface="Times New Roman"/>
                          <a:ea typeface="Times New Roman"/>
                          <a:cs typeface="Times New Roman"/>
                        </a:rPr>
                        <a:t>Tata Tiago</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151</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19</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19</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189</a:t>
                      </a:r>
                    </a:p>
                  </a:txBody>
                  <a:tcPr marL="45720" marR="45720" marT="45720" marB="45720" anchor="t" anchorCtr="0" horzOverflow="overflow"/>
                </a:tc>
              </a:tr>
              <a:tr h="428625">
                <a:tc>
                  <a:txBody>
                    <a:bodyPr/>
                    <a:lstStyle/>
                    <a:p>
                      <a:pPr algn="ctr">
                        <a:defRPr spc="0" sz="1800"/>
                      </a:pPr>
                      <a:r>
                        <a:rPr sz="1300">
                          <a:latin typeface="Times New Roman"/>
                          <a:ea typeface="Times New Roman"/>
                          <a:cs typeface="Times New Roman"/>
                        </a:rPr>
                        <a:t>XUV 400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134</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16</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16</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166</a:t>
                      </a:r>
                    </a:p>
                  </a:txBody>
                  <a:tcPr marL="45720" marR="45720" marT="45720" marB="45720" anchor="t" anchorCtr="0" horzOverflow="overflow"/>
                </a:tc>
              </a:tr>
            </a:tbl>
          </a:graphicData>
        </a:graphic>
      </p:graphicFrame>
      <p:sp>
        <p:nvSpPr>
          <p:cNvPr id="313" name="Content Placeholder 2"/>
          <p:cNvSpPr txBox="1"/>
          <p:nvPr/>
        </p:nvSpPr>
        <p:spPr>
          <a:xfrm>
            <a:off x="379095" y="3764279"/>
            <a:ext cx="8427085" cy="24066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just">
              <a:lnSpc>
                <a:spcPct val="80000"/>
              </a:lnSpc>
              <a:defRPr sz="1400">
                <a:latin typeface="Times New Roman"/>
                <a:ea typeface="Times New Roman"/>
                <a:cs typeface="Times New Roman"/>
                <a:sym typeface="Times New Roman"/>
              </a:defRPr>
            </a:lvl1pPr>
          </a:lstStyle>
          <a:p>
            <a:pPr/>
            <a:r>
              <a:t>Below table shows the total number of images annotated and used for the purpose of ML Training.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pic>
        <p:nvPicPr>
          <p:cNvPr id="316" name="Picture 2" descr="Picture 2"/>
          <p:cNvPicPr>
            <a:picLocks noChangeAspect="1"/>
          </p:cNvPicPr>
          <p:nvPr/>
        </p:nvPicPr>
        <p:blipFill>
          <a:blip r:embed="rId2">
            <a:extLst/>
          </a:blip>
          <a:stretch>
            <a:fillRect/>
          </a:stretch>
        </p:blipFill>
        <p:spPr>
          <a:xfrm>
            <a:off x="-22225" y="1484630"/>
            <a:ext cx="4446271" cy="2608260"/>
          </a:xfrm>
          <a:prstGeom prst="rect">
            <a:avLst/>
          </a:prstGeom>
          <a:ln w="12700">
            <a:miter lim="400000"/>
          </a:ln>
        </p:spPr>
      </p:pic>
      <p:sp>
        <p:nvSpPr>
          <p:cNvPr id="317" name="Title 1"/>
          <p:cNvSpPr txBox="1"/>
          <p:nvPr>
            <p:ph type="title"/>
          </p:nvPr>
        </p:nvSpPr>
        <p:spPr>
          <a:xfrm>
            <a:off x="179705" y="980439"/>
            <a:ext cx="8345169" cy="504191"/>
          </a:xfrm>
          <a:prstGeom prst="rect">
            <a:avLst/>
          </a:prstGeom>
        </p:spPr>
        <p:txBody>
          <a:bodyPr/>
          <a:lstStyle>
            <a:lvl1pPr>
              <a:defRPr b="1" sz="1600" u="sng">
                <a:latin typeface="Times New Roman"/>
                <a:ea typeface="Times New Roman"/>
                <a:cs typeface="Times New Roman"/>
                <a:sym typeface="Times New Roman"/>
              </a:defRPr>
            </a:lvl1pPr>
          </a:lstStyle>
          <a:p>
            <a:pPr/>
            <a:r>
              <a:t>Annotation using LabelImg</a:t>
            </a:r>
          </a:p>
        </p:txBody>
      </p:sp>
      <p:pic>
        <p:nvPicPr>
          <p:cNvPr id="318" name="Picture 3" descr="Picture 3"/>
          <p:cNvPicPr>
            <a:picLocks noChangeAspect="1"/>
          </p:cNvPicPr>
          <p:nvPr/>
        </p:nvPicPr>
        <p:blipFill>
          <a:blip r:embed="rId3">
            <a:extLst/>
          </a:blip>
          <a:srcRect l="1564" t="0" r="0" b="6330"/>
          <a:stretch>
            <a:fillRect/>
          </a:stretch>
        </p:blipFill>
        <p:spPr>
          <a:xfrm>
            <a:off x="4424044" y="3906520"/>
            <a:ext cx="4756787" cy="2546351"/>
          </a:xfrm>
          <a:prstGeom prst="rect">
            <a:avLst/>
          </a:prstGeom>
          <a:ln w="12700">
            <a:miter lim="400000"/>
          </a:ln>
        </p:spPr>
      </p:pic>
      <p:pic>
        <p:nvPicPr>
          <p:cNvPr id="319" name="Picture 4" descr="Picture 4"/>
          <p:cNvPicPr>
            <a:picLocks noChangeAspect="1"/>
          </p:cNvPicPr>
          <p:nvPr/>
        </p:nvPicPr>
        <p:blipFill>
          <a:blip r:embed="rId4">
            <a:extLst/>
          </a:blip>
          <a:srcRect l="0" t="836" r="0" b="8207"/>
          <a:stretch>
            <a:fillRect/>
          </a:stretch>
        </p:blipFill>
        <p:spPr>
          <a:xfrm>
            <a:off x="-22225" y="4004945"/>
            <a:ext cx="4371341" cy="2447926"/>
          </a:xfrm>
          <a:prstGeom prst="rect">
            <a:avLst/>
          </a:prstGeom>
          <a:ln w="12700">
            <a:miter lim="400000"/>
          </a:ln>
        </p:spPr>
      </p:pic>
      <p:pic>
        <p:nvPicPr>
          <p:cNvPr id="320" name="Picture 5" descr="Picture 5"/>
          <p:cNvPicPr>
            <a:picLocks noChangeAspect="1"/>
          </p:cNvPicPr>
          <p:nvPr/>
        </p:nvPicPr>
        <p:blipFill>
          <a:blip r:embed="rId5">
            <a:extLst/>
          </a:blip>
          <a:srcRect l="0" t="0" r="0" b="8347"/>
          <a:stretch>
            <a:fillRect/>
          </a:stretch>
        </p:blipFill>
        <p:spPr>
          <a:xfrm>
            <a:off x="4424679" y="1484630"/>
            <a:ext cx="4827906" cy="24892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extBox 7"/>
          <p:cNvSpPr txBox="1"/>
          <p:nvPr/>
        </p:nvSpPr>
        <p:spPr>
          <a:xfrm>
            <a:off x="324359" y="1041119"/>
            <a:ext cx="8489521" cy="477398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just">
              <a:lnSpc>
                <a:spcPct val="150000"/>
              </a:lnSpc>
              <a:defRPr spc="-1" sz="2400" u="sng">
                <a:solidFill>
                  <a:srgbClr val="C00000"/>
                </a:solidFill>
                <a:latin typeface="Times New Roman"/>
                <a:ea typeface="Times New Roman"/>
                <a:cs typeface="Times New Roman"/>
                <a:sym typeface="Times New Roman"/>
              </a:defRPr>
            </a:pPr>
            <a:r>
              <a:t>Introduction</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 Electrohub is a Autonomous Docking System for electric vehicles, revolutionizing charging infrastructure, enhancing user convenience, and promoting EV adoption.</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 It's advanced tech optimizes the process of charging for user convenience and efficiency.</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 It prioritizes efficient charging, reducing downtime for EV owners. Its integration with renewable energy sources promotes a greener and more sustainable approach.</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It is scalable and compatible, easily integrating into existing charging infrastructure for widespread adoption in diverse urban landscapes.</a:t>
            </a:r>
          </a:p>
        </p:txBody>
      </p:sp>
      <p:sp>
        <p:nvSpPr>
          <p:cNvPr id="231" name="Footer Placeholder 4"/>
          <p:cNvSpPr txBox="1"/>
          <p:nvPr/>
        </p:nvSpPr>
        <p:spPr>
          <a:xfrm>
            <a:off x="2943719"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
        <p:nvSpPr>
          <p:cNvPr id="323" name="Title 1"/>
          <p:cNvSpPr txBox="1"/>
          <p:nvPr>
            <p:ph type="title"/>
          </p:nvPr>
        </p:nvSpPr>
        <p:spPr>
          <a:xfrm>
            <a:off x="6228079" y="1340484"/>
            <a:ext cx="2670176" cy="4866642"/>
          </a:xfrm>
          <a:prstGeom prst="rect">
            <a:avLst/>
          </a:prstGeom>
        </p:spPr>
        <p:txBody>
          <a:bodyPr/>
          <a:lstStyle/>
          <a:p>
            <a:pPr algn="just">
              <a:defRPr sz="1400">
                <a:latin typeface="Times New Roman"/>
                <a:ea typeface="Times New Roman"/>
                <a:cs typeface="Times New Roman"/>
                <a:sym typeface="Times New Roman"/>
              </a:defRPr>
            </a:pPr>
            <a:r>
              <a:t>In machine learning training, I</a:t>
            </a:r>
            <a:r>
              <a:rPr u="sng"/>
              <a:t>nference Time</a:t>
            </a:r>
            <a:r>
              <a:t> refers to the </a:t>
            </a:r>
            <a:r>
              <a:rPr i="1"/>
              <a:t>duration it takes for a trained model to process input data and produce predictions or outputs</a:t>
            </a:r>
            <a:r>
              <a:t>. It measures the speed at which the model can make predictions once it's deployed for inference of new data.</a:t>
            </a:r>
            <a:br/>
            <a:br/>
            <a:r>
              <a:t>On the other hand, </a:t>
            </a:r>
            <a:r>
              <a:rPr u="sng"/>
              <a:t>Throughput</a:t>
            </a:r>
            <a:r>
              <a:t> or </a:t>
            </a:r>
            <a:r>
              <a:rPr u="sng"/>
              <a:t>Frames Per Second (FPS)</a:t>
            </a:r>
            <a:r>
              <a:t> is a measure of the </a:t>
            </a:r>
            <a:r>
              <a:rPr i="1"/>
              <a:t>number of predictions or inferences a model can make in a given amount of time</a:t>
            </a:r>
            <a:r>
              <a:t>, typically measured in seconds. It represents the efficiency of the model in handling real-time data streams or processing large batches of data.</a:t>
            </a:r>
          </a:p>
        </p:txBody>
      </p:sp>
      <p:pic>
        <p:nvPicPr>
          <p:cNvPr id="324" name="Picture 7" descr="Picture 7"/>
          <p:cNvPicPr>
            <a:picLocks noChangeAspect="1"/>
          </p:cNvPicPr>
          <p:nvPr/>
        </p:nvPicPr>
        <p:blipFill>
          <a:blip r:embed="rId2">
            <a:extLst/>
          </a:blip>
          <a:stretch>
            <a:fillRect/>
          </a:stretch>
        </p:blipFill>
        <p:spPr>
          <a:xfrm>
            <a:off x="539750" y="3676015"/>
            <a:ext cx="5135880" cy="2646046"/>
          </a:xfrm>
          <a:prstGeom prst="rect">
            <a:avLst/>
          </a:prstGeom>
          <a:ln w="12700">
            <a:miter lim="400000"/>
          </a:ln>
        </p:spPr>
      </p:pic>
      <p:sp>
        <p:nvSpPr>
          <p:cNvPr id="325" name="Title 1"/>
          <p:cNvSpPr txBox="1"/>
          <p:nvPr/>
        </p:nvSpPr>
        <p:spPr>
          <a:xfrm>
            <a:off x="251460" y="1122550"/>
            <a:ext cx="8345169" cy="21996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600">
                <a:latin typeface="Times New Roman"/>
                <a:ea typeface="Times New Roman"/>
                <a:cs typeface="Times New Roman"/>
                <a:sym typeface="Times New Roman"/>
              </a:defRPr>
            </a:lvl1pPr>
          </a:lstStyle>
          <a:p>
            <a:pPr/>
            <a:r>
              <a:t>Selection of Model is based on below given comparison </a:t>
            </a:r>
          </a:p>
        </p:txBody>
      </p:sp>
      <p:pic>
        <p:nvPicPr>
          <p:cNvPr id="326" name="Picture 9" descr="Picture 9"/>
          <p:cNvPicPr>
            <a:picLocks noChangeAspect="1"/>
          </p:cNvPicPr>
          <p:nvPr/>
        </p:nvPicPr>
        <p:blipFill>
          <a:blip r:embed="rId3">
            <a:extLst/>
          </a:blip>
          <a:srcRect l="0" t="0" r="9755" b="0"/>
          <a:stretch>
            <a:fillRect/>
          </a:stretch>
        </p:blipFill>
        <p:spPr>
          <a:xfrm>
            <a:off x="395605" y="1404619"/>
            <a:ext cx="5335905" cy="227139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itle 1"/>
          <p:cNvSpPr txBox="1"/>
          <p:nvPr>
            <p:ph type="title"/>
          </p:nvPr>
        </p:nvSpPr>
        <p:spPr>
          <a:xfrm>
            <a:off x="395605" y="980439"/>
            <a:ext cx="8345169" cy="504191"/>
          </a:xfrm>
          <a:prstGeom prst="rect">
            <a:avLst/>
          </a:prstGeom>
        </p:spPr>
        <p:txBody>
          <a:bodyPr/>
          <a:lstStyle>
            <a:lvl1pPr>
              <a:defRPr b="1" u="sng">
                <a:solidFill>
                  <a:srgbClr val="FF0000"/>
                </a:solidFill>
                <a:latin typeface="Times New Roman"/>
                <a:ea typeface="Times New Roman"/>
                <a:cs typeface="Times New Roman"/>
                <a:sym typeface="Times New Roman"/>
              </a:defRPr>
            </a:lvl1pPr>
          </a:lstStyle>
          <a:p>
            <a:pPr/>
            <a:r>
              <a:t>Iteration #2: Using Teachable Machine</a:t>
            </a:r>
          </a:p>
        </p:txBody>
      </p:sp>
      <p:sp>
        <p:nvSpPr>
          <p:cNvPr id="329" name="Content Placeholder 2"/>
          <p:cNvSpPr txBox="1"/>
          <p:nvPr>
            <p:ph type="body" sz="quarter" idx="1"/>
          </p:nvPr>
        </p:nvSpPr>
        <p:spPr>
          <a:xfrm>
            <a:off x="395605" y="1556385"/>
            <a:ext cx="8427085" cy="254635"/>
          </a:xfrm>
          <a:prstGeom prst="rect">
            <a:avLst/>
          </a:prstGeom>
        </p:spPr>
        <p:txBody>
          <a:bodyPr/>
          <a:lstStyle>
            <a:lvl1pPr algn="just">
              <a:lnSpc>
                <a:spcPct val="80000"/>
              </a:lnSpc>
              <a:defRPr sz="1400">
                <a:latin typeface="Times New Roman"/>
                <a:ea typeface="Times New Roman"/>
                <a:cs typeface="Times New Roman"/>
                <a:sym typeface="Times New Roman"/>
              </a:defRPr>
            </a:lvl1pPr>
          </a:lstStyle>
          <a:p>
            <a:pPr/>
            <a:r>
              <a:t>The steps involved in this iteration of Machine Leaning can be summarized with help of flowchart below.</a:t>
            </a:r>
          </a:p>
        </p:txBody>
      </p:sp>
      <p:pic>
        <p:nvPicPr>
          <p:cNvPr id="330" name="Picture 6" descr="Picture 6"/>
          <p:cNvPicPr>
            <a:picLocks noChangeAspect="1"/>
          </p:cNvPicPr>
          <p:nvPr/>
        </p:nvPicPr>
        <p:blipFill>
          <a:blip r:embed="rId2">
            <a:extLst/>
          </a:blip>
          <a:stretch>
            <a:fillRect/>
          </a:stretch>
        </p:blipFill>
        <p:spPr>
          <a:xfrm>
            <a:off x="701040" y="1882775"/>
            <a:ext cx="7741920" cy="807720"/>
          </a:xfrm>
          <a:prstGeom prst="rect">
            <a:avLst/>
          </a:prstGeom>
          <a:ln w="12700">
            <a:miter lim="400000"/>
          </a:ln>
        </p:spPr>
      </p:pic>
      <p:sp>
        <p:nvSpPr>
          <p:cNvPr id="331" name="Text Box 7"/>
          <p:cNvSpPr txBox="1"/>
          <p:nvPr/>
        </p:nvSpPr>
        <p:spPr>
          <a:xfrm>
            <a:off x="433070" y="2860039"/>
            <a:ext cx="8087995" cy="6934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latin typeface="Times New Roman"/>
                <a:ea typeface="Times New Roman"/>
                <a:cs typeface="Times New Roman"/>
                <a:sym typeface="Times New Roman"/>
              </a:defRPr>
            </a:pPr>
            <a:r>
              <a:t>Link to Access our ML Model :</a:t>
            </a:r>
            <a:r>
              <a:rPr u="sng">
                <a:solidFill>
                  <a:srgbClr val="0000FF"/>
                </a:solidFill>
                <a:uFill>
                  <a:solidFill>
                    <a:srgbClr val="0000FF"/>
                  </a:solidFill>
                </a:uFill>
                <a:hlinkClick r:id="rId3" invalidUrl="" action="" tgtFrame="" tooltip="" history="1" highlightClick="0" endSnd="0"/>
              </a:rPr>
              <a:t> </a:t>
            </a:r>
            <a:r>
              <a:rPr u="sng">
                <a:solidFill>
                  <a:srgbClr val="0000FF"/>
                </a:solidFill>
                <a:uFill>
                  <a:solidFill>
                    <a:srgbClr val="0000FF"/>
                  </a:solidFill>
                </a:uFill>
                <a:hlinkClick r:id="rId3" invalidUrl="" action="" tgtFrame="" tooltip="" history="1" highlightClick="0" endSnd="0"/>
              </a:rPr>
              <a:t>https://teachablemachine.withgoogle.com/models/p-PDuUpUA/</a:t>
            </a:r>
          </a:p>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The table below shows the parameters set for training the ML Model in this application.</a:t>
            </a:r>
          </a:p>
        </p:txBody>
      </p:sp>
      <p:graphicFrame>
        <p:nvGraphicFramePr>
          <p:cNvPr id="332" name="Table 9"/>
          <p:cNvGraphicFramePr/>
          <p:nvPr/>
        </p:nvGraphicFramePr>
        <p:xfrm>
          <a:off x="2118360" y="4646295"/>
          <a:ext cx="4981576" cy="200469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96314"/>
                <a:gridCol w="996314"/>
                <a:gridCol w="996314"/>
                <a:gridCol w="996314"/>
                <a:gridCol w="996314"/>
              </a:tblGrid>
              <a:tr h="556895">
                <a:tc>
                  <a:txBody>
                    <a:bodyPr/>
                    <a:lstStyle/>
                    <a:p>
                      <a:pPr algn="ctr">
                        <a:defRPr b="0" spc="0" sz="1800">
                          <a:solidFill>
                            <a:srgbClr val="000000"/>
                          </a:solidFill>
                        </a:defRPr>
                      </a:pPr>
                      <a:r>
                        <a:rPr b="1" sz="1300">
                          <a:solidFill>
                            <a:srgbClr val="FFFFFF"/>
                          </a:solidFill>
                          <a:latin typeface="Times New Roman"/>
                          <a:ea typeface="Times New Roman"/>
                          <a:cs typeface="Times New Roman"/>
                        </a:rPr>
                        <a:t>Iteration No.</a:t>
                      </a:r>
                    </a:p>
                  </a:txBody>
                  <a:tcPr marL="45720" marR="45720" marT="45720" marB="45720" anchor="t" anchorCtr="0" horzOverflow="overflow"/>
                </a:tc>
                <a:tc>
                  <a:txBody>
                    <a:bodyPr/>
                    <a:lstStyle/>
                    <a:p>
                      <a:pPr algn="ctr">
                        <a:defRPr b="0" spc="0" sz="1800">
                          <a:solidFill>
                            <a:srgbClr val="000000"/>
                          </a:solidFill>
                        </a:defRPr>
                      </a:pPr>
                      <a:r>
                        <a:rPr b="1" sz="1300">
                          <a:solidFill>
                            <a:srgbClr val="FFFFFF"/>
                          </a:solidFill>
                          <a:latin typeface="Times New Roman"/>
                          <a:ea typeface="Times New Roman"/>
                          <a:cs typeface="Times New Roman"/>
                        </a:rPr>
                        <a:t>Sample Space </a:t>
                      </a:r>
                    </a:p>
                  </a:txBody>
                  <a:tcPr marL="45720" marR="45720" marT="45720" marB="45720" anchor="t" anchorCtr="0" horzOverflow="overflow"/>
                </a:tc>
                <a:tc>
                  <a:txBody>
                    <a:bodyPr/>
                    <a:lstStyle/>
                    <a:p>
                      <a:pPr algn="ctr">
                        <a:defRPr b="0" spc="0" sz="1800">
                          <a:solidFill>
                            <a:srgbClr val="000000"/>
                          </a:solidFill>
                        </a:defRPr>
                      </a:pPr>
                      <a:r>
                        <a:rPr b="1" sz="1300">
                          <a:solidFill>
                            <a:srgbClr val="FFFFFF"/>
                          </a:solidFill>
                          <a:latin typeface="Times New Roman"/>
                          <a:ea typeface="Times New Roman"/>
                          <a:cs typeface="Times New Roman"/>
                        </a:rPr>
                        <a:t>Correct Predictions</a:t>
                      </a:r>
                    </a:p>
                  </a:txBody>
                  <a:tcPr marL="45720" marR="45720" marT="45720" marB="45720" anchor="t" anchorCtr="0" horzOverflow="overflow"/>
                </a:tc>
                <a:tc>
                  <a:txBody>
                    <a:bodyPr/>
                    <a:lstStyle/>
                    <a:p>
                      <a:pPr algn="ctr">
                        <a:defRPr b="0" spc="0" sz="1800">
                          <a:solidFill>
                            <a:srgbClr val="000000"/>
                          </a:solidFill>
                        </a:defRPr>
                      </a:pPr>
                      <a:r>
                        <a:rPr b="1" sz="1300">
                          <a:solidFill>
                            <a:srgbClr val="FFFFFF"/>
                          </a:solidFill>
                          <a:latin typeface="Times New Roman"/>
                          <a:ea typeface="Times New Roman"/>
                          <a:cs typeface="Times New Roman"/>
                        </a:rPr>
                        <a:t>Incorrect Predictions</a:t>
                      </a:r>
                    </a:p>
                  </a:txBody>
                  <a:tcPr marL="45720" marR="45720" marT="45720" marB="45720" anchor="t" anchorCtr="0" horzOverflow="overflow"/>
                </a:tc>
                <a:tc>
                  <a:txBody>
                    <a:bodyPr/>
                    <a:lstStyle/>
                    <a:p>
                      <a:pPr algn="ctr">
                        <a:defRPr b="0" spc="0" sz="1800">
                          <a:solidFill>
                            <a:srgbClr val="000000"/>
                          </a:solidFill>
                        </a:defRPr>
                      </a:pPr>
                      <a:r>
                        <a:rPr b="1" sz="1300">
                          <a:solidFill>
                            <a:srgbClr val="FFFFFF"/>
                          </a:solidFill>
                          <a:latin typeface="Times New Roman"/>
                          <a:ea typeface="Times New Roman"/>
                          <a:cs typeface="Times New Roman"/>
                        </a:rPr>
                        <a:t>Accuracy (in %age)</a:t>
                      </a:r>
                    </a:p>
                  </a:txBody>
                  <a:tcPr marL="45720" marR="45720" marT="45720" marB="45720" anchor="t" anchorCtr="0" horzOverflow="overflow"/>
                </a:tc>
              </a:tr>
              <a:tr h="289560">
                <a:tc>
                  <a:txBody>
                    <a:bodyPr/>
                    <a:lstStyle/>
                    <a:p>
                      <a:pPr algn="ctr">
                        <a:defRPr spc="0" sz="1800"/>
                      </a:pPr>
                      <a:r>
                        <a:rPr sz="1300">
                          <a:latin typeface="Times New Roman"/>
                          <a:ea typeface="Times New Roman"/>
                          <a:cs typeface="Times New Roman"/>
                        </a:rPr>
                        <a:t>1</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100</a:t>
                      </a:r>
                    </a:p>
                  </a:txBody>
                  <a:tcPr marL="45720" marR="45720" marT="45720" marB="45720" anchor="t" anchorCtr="0" horzOverflow="overflow"/>
                </a:tc>
              </a:tr>
              <a:tr h="289560">
                <a:tc>
                  <a:txBody>
                    <a:bodyPr/>
                    <a:lstStyle/>
                    <a:p>
                      <a:pPr algn="ctr">
                        <a:defRPr spc="0" sz="1800"/>
                      </a:pPr>
                      <a:r>
                        <a:rPr sz="1300">
                          <a:latin typeface="Times New Roman"/>
                          <a:ea typeface="Times New Roman"/>
                          <a:cs typeface="Times New Roman"/>
                        </a:rPr>
                        <a:t>2</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9</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90</a:t>
                      </a:r>
                    </a:p>
                  </a:txBody>
                  <a:tcPr marL="45720" marR="45720" marT="45720" marB="45720" anchor="t" anchorCtr="0" horzOverflow="overflow"/>
                </a:tc>
              </a:tr>
              <a:tr h="289560">
                <a:tc>
                  <a:txBody>
                    <a:bodyPr/>
                    <a:lstStyle/>
                    <a:p>
                      <a:pPr algn="ctr">
                        <a:defRPr spc="0" sz="1800"/>
                      </a:pPr>
                      <a:r>
                        <a:rPr sz="1300">
                          <a:latin typeface="Times New Roman"/>
                          <a:ea typeface="Times New Roman"/>
                          <a:cs typeface="Times New Roman"/>
                        </a:rPr>
                        <a:t>3</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8</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2</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80</a:t>
                      </a:r>
                    </a:p>
                  </a:txBody>
                  <a:tcPr marL="45720" marR="45720" marT="45720" marB="45720" anchor="t" anchorCtr="0" horzOverflow="overflow"/>
                </a:tc>
              </a:tr>
              <a:tr h="289560">
                <a:tc>
                  <a:txBody>
                    <a:bodyPr/>
                    <a:lstStyle/>
                    <a:p>
                      <a:pPr algn="ctr">
                        <a:defRPr spc="0" sz="1800"/>
                      </a:pPr>
                      <a:r>
                        <a:rPr sz="1300">
                          <a:latin typeface="Times New Roman"/>
                          <a:ea typeface="Times New Roman"/>
                          <a:cs typeface="Times New Roman"/>
                        </a:rPr>
                        <a:t>4</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100</a:t>
                      </a:r>
                    </a:p>
                  </a:txBody>
                  <a:tcPr marL="45720" marR="45720" marT="45720" marB="45720" anchor="t" anchorCtr="0" horzOverflow="overflow"/>
                </a:tc>
              </a:tr>
              <a:tr h="289560">
                <a:tc>
                  <a:txBody>
                    <a:bodyPr/>
                    <a:lstStyle/>
                    <a:p>
                      <a:pPr algn="ctr">
                        <a:defRPr spc="0" sz="1800"/>
                      </a:pPr>
                      <a:r>
                        <a:rPr sz="1300">
                          <a:latin typeface="Times New Roman"/>
                          <a:ea typeface="Times New Roman"/>
                          <a:cs typeface="Times New Roman"/>
                        </a:rPr>
                        <a:t>5</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10</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9</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1</a:t>
                      </a:r>
                    </a:p>
                  </a:txBody>
                  <a:tcPr marL="45720" marR="45720" marT="45720" marB="45720" anchor="t" anchorCtr="0" horzOverflow="overflow"/>
                </a:tc>
                <a:tc>
                  <a:txBody>
                    <a:bodyPr/>
                    <a:lstStyle/>
                    <a:p>
                      <a:pPr algn="ctr">
                        <a:defRPr spc="0" sz="1800"/>
                      </a:pPr>
                      <a:r>
                        <a:rPr sz="1300">
                          <a:latin typeface="Times New Roman"/>
                          <a:ea typeface="Times New Roman"/>
                          <a:cs typeface="Times New Roman"/>
                        </a:rPr>
                        <a:t>90</a:t>
                      </a:r>
                    </a:p>
                  </a:txBody>
                  <a:tcPr marL="45720" marR="45720" marT="45720" marB="45720" anchor="t" anchorCtr="0" horzOverflow="overflow"/>
                </a:tc>
              </a:tr>
            </a:tbl>
          </a:graphicData>
        </a:graphic>
      </p:graphicFrame>
      <p:pic>
        <p:nvPicPr>
          <p:cNvPr id="333" name="Picture 10" descr="Picture 10"/>
          <p:cNvPicPr>
            <a:picLocks noChangeAspect="1"/>
          </p:cNvPicPr>
          <p:nvPr/>
        </p:nvPicPr>
        <p:blipFill>
          <a:blip r:embed="rId4">
            <a:extLst/>
          </a:blip>
          <a:stretch>
            <a:fillRect/>
          </a:stretch>
        </p:blipFill>
        <p:spPr>
          <a:xfrm>
            <a:off x="1881504" y="3724909"/>
            <a:ext cx="5190492" cy="610871"/>
          </a:xfrm>
          <a:prstGeom prst="rect">
            <a:avLst/>
          </a:prstGeom>
          <a:ln w="12700">
            <a:miter lim="400000"/>
          </a:ln>
        </p:spPr>
      </p:pic>
      <p:sp>
        <p:nvSpPr>
          <p:cNvPr id="334" name="Text Box 11"/>
          <p:cNvSpPr txBox="1"/>
          <p:nvPr/>
        </p:nvSpPr>
        <p:spPr>
          <a:xfrm>
            <a:off x="2887344" y="4407534"/>
            <a:ext cx="3435987" cy="6934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atin typeface="Times New Roman"/>
                <a:ea typeface="Times New Roman"/>
                <a:cs typeface="Times New Roman"/>
                <a:sym typeface="Times New Roman"/>
              </a:defRPr>
            </a:lvl1pPr>
          </a:lstStyle>
          <a:p>
            <a:pPr/>
            <a:r>
              <a:t>Below Table shows the accuracy of ML Model.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itle 1"/>
          <p:cNvSpPr txBox="1"/>
          <p:nvPr>
            <p:ph type="title"/>
          </p:nvPr>
        </p:nvSpPr>
        <p:spPr>
          <a:xfrm>
            <a:off x="395604" y="980439"/>
            <a:ext cx="2884807" cy="504191"/>
          </a:xfrm>
          <a:prstGeom prst="rect">
            <a:avLst/>
          </a:prstGeom>
        </p:spPr>
        <p:txBody>
          <a:bodyPr/>
          <a:lstStyle>
            <a:lvl1pPr>
              <a:defRPr b="1" u="sng">
                <a:solidFill>
                  <a:srgbClr val="FF0000"/>
                </a:solidFill>
                <a:latin typeface="Times New Roman"/>
                <a:ea typeface="Times New Roman"/>
                <a:cs typeface="Times New Roman"/>
                <a:sym typeface="Times New Roman"/>
              </a:defRPr>
            </a:lvl1pPr>
          </a:lstStyle>
          <a:p>
            <a:pPr/>
            <a:r>
              <a:t>ROS2</a:t>
            </a:r>
          </a:p>
        </p:txBody>
      </p:sp>
      <p:sp>
        <p:nvSpPr>
          <p:cNvPr id="337" name="Content Placeholder 2"/>
          <p:cNvSpPr txBox="1"/>
          <p:nvPr>
            <p:ph type="body" sz="quarter" idx="1"/>
          </p:nvPr>
        </p:nvSpPr>
        <p:spPr>
          <a:xfrm>
            <a:off x="395605" y="1556385"/>
            <a:ext cx="8427085" cy="959486"/>
          </a:xfrm>
          <a:prstGeom prst="rect">
            <a:avLst/>
          </a:prstGeom>
        </p:spPr>
        <p:txBody>
          <a:bodyPr/>
          <a:lstStyle>
            <a:lvl1pPr algn="just">
              <a:lnSpc>
                <a:spcPct val="80000"/>
              </a:lnSpc>
              <a:defRPr sz="1400">
                <a:latin typeface="Times New Roman"/>
                <a:ea typeface="Times New Roman"/>
                <a:cs typeface="Times New Roman"/>
                <a:sym typeface="Times New Roman"/>
              </a:defRPr>
            </a:lvl1pPr>
          </a:lstStyle>
          <a:p>
            <a:pPr/>
            <a:r>
              <a:t>Open source software development kit for robotics applications.</a:t>
            </a:r>
          </a:p>
        </p:txBody>
      </p:sp>
      <p:sp>
        <p:nvSpPr>
          <p:cNvPr id="338" name="Text Box 6"/>
          <p:cNvSpPr txBox="1"/>
          <p:nvPr/>
        </p:nvSpPr>
        <p:spPr>
          <a:xfrm>
            <a:off x="376442" y="1944329"/>
            <a:ext cx="7736205"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FF0000"/>
                </a:solidFill>
                <a:latin typeface="Times New Roman"/>
                <a:ea typeface="Times New Roman"/>
                <a:cs typeface="Times New Roman"/>
                <a:sym typeface="Times New Roman"/>
              </a:defRPr>
            </a:lvl1pPr>
          </a:lstStyle>
          <a:p>
            <a:pPr/>
            <a:r>
              <a:t>Why ROS2?</a:t>
            </a:r>
          </a:p>
        </p:txBody>
      </p:sp>
      <p:sp>
        <p:nvSpPr>
          <p:cNvPr id="339" name="Content Placeholder 2"/>
          <p:cNvSpPr txBox="1"/>
          <p:nvPr/>
        </p:nvSpPr>
        <p:spPr>
          <a:xfrm>
            <a:off x="358457" y="2587625"/>
            <a:ext cx="8427086" cy="28123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400">
                <a:latin typeface="Times New Roman"/>
                <a:ea typeface="Times New Roman"/>
                <a:cs typeface="Times New Roman"/>
                <a:sym typeface="Times New Roman"/>
              </a:defRPr>
            </a:pPr>
            <a:r>
              <a:t>1. Open-Source Ecosystem:</a:t>
            </a:r>
          </a:p>
          <a:p>
            <a:pPr indent="457200" algn="just">
              <a:defRPr sz="1300">
                <a:latin typeface="Times New Roman"/>
                <a:ea typeface="Times New Roman"/>
                <a:cs typeface="Times New Roman"/>
                <a:sym typeface="Times New Roman"/>
              </a:defRPr>
            </a:pPr>
            <a:r>
              <a:t>ROS 2 is an open-source robotics middleware framework, providing access to a vast ecosystem of libraries, tools, and community-developed packages.</a:t>
            </a:r>
          </a:p>
          <a:p>
            <a:pPr marL="285750" indent="-285750" algn="just">
              <a:buSzPct val="100000"/>
              <a:buFont typeface="Arial"/>
              <a:buChar char="•"/>
              <a:defRPr sz="1200">
                <a:latin typeface="Times New Roman"/>
                <a:ea typeface="Times New Roman"/>
                <a:cs typeface="Times New Roman"/>
                <a:sym typeface="Times New Roman"/>
              </a:defRPr>
            </a:pPr>
          </a:p>
          <a:p>
            <a:pPr algn="just">
              <a:defRPr sz="1400">
                <a:latin typeface="Times New Roman"/>
                <a:ea typeface="Times New Roman"/>
                <a:cs typeface="Times New Roman"/>
                <a:sym typeface="Times New Roman"/>
              </a:defRPr>
            </a:pPr>
            <a:r>
              <a:t>2. Modular and Scalable Architecture:</a:t>
            </a:r>
          </a:p>
          <a:p>
            <a:pPr indent="457200" algn="just">
              <a:defRPr sz="1300">
                <a:latin typeface="Times New Roman"/>
                <a:ea typeface="Times New Roman"/>
                <a:cs typeface="Times New Roman"/>
                <a:sym typeface="Times New Roman"/>
              </a:defRPr>
            </a:pPr>
            <a:r>
              <a:t>ROS 2 offers a modular and scalable architecture that supports the development of complex robotics systems with ease.</a:t>
            </a:r>
          </a:p>
          <a:p>
            <a:pPr marL="285750" indent="-285750" algn="just">
              <a:buSzPct val="100000"/>
              <a:buFont typeface="Arial"/>
              <a:buChar char="•"/>
              <a:defRPr sz="1200">
                <a:latin typeface="Times New Roman"/>
                <a:ea typeface="Times New Roman"/>
                <a:cs typeface="Times New Roman"/>
                <a:sym typeface="Times New Roman"/>
              </a:defRPr>
            </a:pPr>
          </a:p>
          <a:p>
            <a:pPr algn="just">
              <a:defRPr sz="1400">
                <a:latin typeface="Times New Roman"/>
                <a:ea typeface="Times New Roman"/>
                <a:cs typeface="Times New Roman"/>
                <a:sym typeface="Times New Roman"/>
              </a:defRPr>
            </a:pPr>
            <a:r>
              <a:t>3. Real-Time Capabilities:</a:t>
            </a:r>
          </a:p>
          <a:p>
            <a:pPr indent="457200" algn="just">
              <a:defRPr sz="1300">
                <a:latin typeface="Times New Roman"/>
                <a:ea typeface="Times New Roman"/>
                <a:cs typeface="Times New Roman"/>
                <a:sym typeface="Times New Roman"/>
              </a:defRPr>
            </a:pPr>
            <a:r>
              <a:t>ROS 2 includes real-time features and improvements over its predecessor (ROS 1), making it suitable for real-time and safety-critical applications in robotics.</a:t>
            </a:r>
          </a:p>
          <a:p>
            <a:pPr indent="457200" algn="just">
              <a:defRPr sz="1300">
                <a:latin typeface="Times New Roman"/>
                <a:ea typeface="Times New Roman"/>
                <a:cs typeface="Times New Roman"/>
                <a:sym typeface="Times New Roman"/>
              </a:defRPr>
            </a:pPr>
          </a:p>
          <a:p>
            <a:pPr algn="just">
              <a:defRPr sz="1400">
                <a:latin typeface="Times New Roman"/>
                <a:ea typeface="Times New Roman"/>
                <a:cs typeface="Times New Roman"/>
                <a:sym typeface="Times New Roman"/>
              </a:defRPr>
            </a:pPr>
            <a:r>
              <a:t>4. Networking and Communication:</a:t>
            </a:r>
          </a:p>
          <a:p>
            <a:pPr indent="457200" algn="just">
              <a:defRPr sz="1300">
                <a:latin typeface="Times New Roman"/>
                <a:ea typeface="Times New Roman"/>
                <a:cs typeface="Times New Roman"/>
                <a:sym typeface="Times New Roman"/>
              </a:defRPr>
            </a:pPr>
            <a:r>
              <a:t>ROS 2 provides robust networking and communication capabilities, facilitating seamless communication between distributed robotic components and systems.</a:t>
            </a:r>
          </a:p>
        </p:txBody>
      </p:sp>
      <p:pic>
        <p:nvPicPr>
          <p:cNvPr id="340" name="ySOEUi_NVhYy-yf_S_vG2Rj2_6Lk8Zfvq2Oam_-agM84SDA4s6TKPsXpmpy6od8lfklz4NBoybjX6-Ws0qZAoaIZPj4luvaQcfoLbvd5j303WMA2Fhb-N_J9wWTIW4NBasaE440BcvTQrYFNdACmp7o.png" descr="ySOEUi_NVhYy-yf_S_vG2Rj2_6Lk8Zfvq2Oam_-agM84SDA4s6TKPsXpmpy6od8lfklz4NBoybjX6-Ws0qZAoaIZPj4luvaQcfoLbvd5j303WMA2Fhb-N_J9wWTIW4NBasaE440BcvTQrYFNdACmp7o.png"/>
          <p:cNvPicPr>
            <a:picLocks noChangeAspect="1"/>
          </p:cNvPicPr>
          <p:nvPr/>
        </p:nvPicPr>
        <p:blipFill>
          <a:blip r:embed="rId2">
            <a:extLst/>
          </a:blip>
          <a:stretch>
            <a:fillRect/>
          </a:stretch>
        </p:blipFill>
        <p:spPr>
          <a:xfrm>
            <a:off x="6000524" y="879992"/>
            <a:ext cx="1809343" cy="180934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Footer Placeholder 4"/>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Major Project</a:t>
            </a:r>
          </a:p>
        </p:txBody>
      </p:sp>
      <p:sp>
        <p:nvSpPr>
          <p:cNvPr id="343" name="PlaceHolder 1"/>
          <p:cNvSpPr txBox="1"/>
          <p:nvPr>
            <p:ph type="body" idx="1"/>
          </p:nvPr>
        </p:nvSpPr>
        <p:spPr>
          <a:xfrm>
            <a:off x="469439" y="1196999"/>
            <a:ext cx="8205842" cy="4835882"/>
          </a:xfrm>
          <a:prstGeom prst="rect">
            <a:avLst/>
          </a:prstGeom>
        </p:spPr>
        <p:txBody>
          <a:bodyPr lIns="44999" tIns="44999" rIns="44999" bIns="44999"/>
          <a:lstStyle/>
          <a:p>
            <a:pPr>
              <a:spcBef>
                <a:spcPts val="1200"/>
              </a:spcBef>
              <a:defRPr b="1" spc="-100" sz="2000">
                <a:latin typeface="Times New Roman"/>
                <a:ea typeface="Times New Roman"/>
                <a:cs typeface="Times New Roman"/>
                <a:sym typeface="Times New Roman"/>
              </a:defRPr>
            </a:pPr>
            <a:r>
              <a:t>Objective Achieved:</a:t>
            </a:r>
            <a:endParaRPr spc="-1">
              <a:latin typeface="Calibri"/>
              <a:ea typeface="Calibri"/>
              <a:cs typeface="Calibri"/>
              <a:sym typeface="Calibri"/>
            </a:endParaRPr>
          </a:p>
          <a:p>
            <a:pPr marL="457200" indent="-317500">
              <a:buClr>
                <a:srgbClr val="000000"/>
              </a:buClr>
              <a:buSzPct val="100000"/>
              <a:buFont typeface="Times Roman"/>
              <a:buChar char="•"/>
              <a:defRPr spc="-100" sz="1600">
                <a:latin typeface="Times New Roman"/>
                <a:ea typeface="Times New Roman"/>
                <a:cs typeface="Times New Roman"/>
                <a:sym typeface="Times New Roman"/>
              </a:defRPr>
            </a:pPr>
            <a:r>
              <a:t>Developed a skeleton structure urdf for a robotic arm.</a:t>
            </a:r>
            <a:endParaRPr spc="-1"/>
          </a:p>
          <a:p>
            <a:pPr marL="457200" indent="-317500">
              <a:buClr>
                <a:srgbClr val="000000"/>
              </a:buClr>
              <a:buSzPct val="100000"/>
              <a:buFont typeface="Times Roman"/>
              <a:buChar char="•"/>
              <a:defRPr spc="-100" sz="1600">
                <a:latin typeface="Times New Roman"/>
                <a:ea typeface="Times New Roman"/>
                <a:cs typeface="Times New Roman"/>
                <a:sym typeface="Times New Roman"/>
              </a:defRPr>
            </a:pPr>
            <a:r>
              <a:t>Implement manual input interface for user interaction (joint state publisher GUI).</a:t>
            </a:r>
          </a:p>
        </p:txBody>
      </p:sp>
      <p:pic>
        <p:nvPicPr>
          <p:cNvPr id="344" name="Screenshot 2024-02-04 at 1.39.38 PM.png" descr="Screenshot 2024-02-04 at 1.39.38 PM.png"/>
          <p:cNvPicPr>
            <a:picLocks noChangeAspect="1"/>
          </p:cNvPicPr>
          <p:nvPr/>
        </p:nvPicPr>
        <p:blipFill>
          <a:blip r:embed="rId2">
            <a:extLst/>
          </a:blip>
          <a:stretch>
            <a:fillRect/>
          </a:stretch>
        </p:blipFill>
        <p:spPr>
          <a:xfrm>
            <a:off x="542159" y="2655720"/>
            <a:ext cx="4092842" cy="3015001"/>
          </a:xfrm>
          <a:prstGeom prst="rect">
            <a:avLst/>
          </a:prstGeom>
          <a:ln w="12700">
            <a:miter lim="400000"/>
          </a:ln>
        </p:spPr>
      </p:pic>
      <p:pic>
        <p:nvPicPr>
          <p:cNvPr id="345" name="Screenshot 2024-02-04 at 1.41.08 PM.png" descr="Screenshot 2024-02-04 at 1.41.08 PM.png"/>
          <p:cNvPicPr>
            <a:picLocks noChangeAspect="1"/>
          </p:cNvPicPr>
          <p:nvPr/>
        </p:nvPicPr>
        <p:blipFill>
          <a:blip r:embed="rId3">
            <a:extLst/>
          </a:blip>
          <a:stretch>
            <a:fillRect/>
          </a:stretch>
        </p:blipFill>
        <p:spPr>
          <a:xfrm>
            <a:off x="5087520" y="2655720"/>
            <a:ext cx="3303721" cy="3015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Footer Placeholder 4"/>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Major Project</a:t>
            </a:r>
          </a:p>
        </p:txBody>
      </p:sp>
      <p:sp>
        <p:nvSpPr>
          <p:cNvPr id="348" name="PlaceHolder 1"/>
          <p:cNvSpPr txBox="1"/>
          <p:nvPr>
            <p:ph type="body" idx="1"/>
          </p:nvPr>
        </p:nvSpPr>
        <p:spPr>
          <a:xfrm>
            <a:off x="393840" y="1341000"/>
            <a:ext cx="8121240" cy="4835881"/>
          </a:xfrm>
          <a:prstGeom prst="rect">
            <a:avLst/>
          </a:prstGeom>
        </p:spPr>
        <p:txBody>
          <a:bodyPr lIns="44999" tIns="44999" rIns="44999" bIns="44999"/>
          <a:lstStyle/>
          <a:p>
            <a:pPr>
              <a:spcBef>
                <a:spcPts val="1200"/>
              </a:spcBef>
              <a:defRPr b="1" spc="-100" sz="2000">
                <a:latin typeface="Times New Roman"/>
                <a:ea typeface="Times New Roman"/>
                <a:cs typeface="Times New Roman"/>
                <a:sym typeface="Times New Roman"/>
              </a:defRPr>
            </a:pPr>
            <a:r>
              <a:t>Objective Achieved:</a:t>
            </a:r>
            <a:endParaRPr spc="-1"/>
          </a:p>
          <a:p>
            <a:pPr marL="457200" indent="-317500">
              <a:buClr>
                <a:srgbClr val="000000"/>
              </a:buClr>
              <a:buSzPct val="100000"/>
              <a:buFont typeface="Times Roman"/>
              <a:buChar char="•"/>
              <a:defRPr spc="-100" sz="1600">
                <a:latin typeface="Times New Roman"/>
                <a:ea typeface="Times New Roman"/>
                <a:cs typeface="Times New Roman"/>
                <a:sym typeface="Times New Roman"/>
              </a:defRPr>
            </a:pPr>
            <a:r>
              <a:t>Integrate Kinematics and Dynamics Library (KDL) for precise motion planning.</a:t>
            </a:r>
            <a:endParaRPr spc="-1"/>
          </a:p>
          <a:p>
            <a:pPr marL="457200" indent="-317500">
              <a:buClr>
                <a:srgbClr val="000000"/>
              </a:buClr>
              <a:buSzPct val="100000"/>
              <a:buFont typeface="Times Roman"/>
              <a:buChar char="•"/>
              <a:defRPr spc="-100" sz="1600">
                <a:latin typeface="Times New Roman"/>
                <a:ea typeface="Times New Roman"/>
                <a:cs typeface="Times New Roman"/>
                <a:sym typeface="Times New Roman"/>
              </a:defRPr>
            </a:pPr>
            <a:r>
              <a:t>Incorporate pre-set paths or follow trajectory for efficient task execution.</a:t>
            </a:r>
          </a:p>
        </p:txBody>
      </p:sp>
      <p:pic>
        <p:nvPicPr>
          <p:cNvPr id="349" name="Screenshot 2024-02-04 at 1.42.54 PM.png" descr="Screenshot 2024-02-04 at 1.42.54 PM.png"/>
          <p:cNvPicPr>
            <a:picLocks noChangeAspect="1"/>
          </p:cNvPicPr>
          <p:nvPr/>
        </p:nvPicPr>
        <p:blipFill>
          <a:blip r:embed="rId2">
            <a:extLst/>
          </a:blip>
          <a:stretch>
            <a:fillRect/>
          </a:stretch>
        </p:blipFill>
        <p:spPr>
          <a:xfrm>
            <a:off x="6714359" y="2932559"/>
            <a:ext cx="2061361" cy="3039841"/>
          </a:xfrm>
          <a:prstGeom prst="rect">
            <a:avLst/>
          </a:prstGeom>
          <a:ln w="12700">
            <a:miter lim="400000"/>
          </a:ln>
        </p:spPr>
      </p:pic>
      <p:pic>
        <p:nvPicPr>
          <p:cNvPr id="350" name="Screenshot 2024-02-04 at 1.42.17 PM.png" descr="Screenshot 2024-02-04 at 1.42.17 PM.png"/>
          <p:cNvPicPr>
            <a:picLocks noChangeAspect="1"/>
          </p:cNvPicPr>
          <p:nvPr/>
        </p:nvPicPr>
        <p:blipFill>
          <a:blip r:embed="rId3">
            <a:extLst/>
          </a:blip>
          <a:stretch>
            <a:fillRect/>
          </a:stretch>
        </p:blipFill>
        <p:spPr>
          <a:xfrm>
            <a:off x="4254120" y="2932559"/>
            <a:ext cx="2061361" cy="3039841"/>
          </a:xfrm>
          <a:prstGeom prst="rect">
            <a:avLst/>
          </a:prstGeom>
          <a:ln w="12700">
            <a:miter lim="400000"/>
          </a:ln>
        </p:spPr>
      </p:pic>
      <p:pic>
        <p:nvPicPr>
          <p:cNvPr id="351" name="Screenshot 2024-02-04 at 1.40.04 PM.png" descr="Screenshot 2024-02-04 at 1.40.04 PM.png"/>
          <p:cNvPicPr>
            <a:picLocks noChangeAspect="1"/>
          </p:cNvPicPr>
          <p:nvPr/>
        </p:nvPicPr>
        <p:blipFill>
          <a:blip r:embed="rId4">
            <a:extLst/>
          </a:blip>
          <a:stretch>
            <a:fillRect/>
          </a:stretch>
        </p:blipFill>
        <p:spPr>
          <a:xfrm>
            <a:off x="860759" y="2922120"/>
            <a:ext cx="2994481" cy="306144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Footer Placeholder 3"/>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Major Project</a:t>
            </a:r>
          </a:p>
        </p:txBody>
      </p:sp>
      <p:sp>
        <p:nvSpPr>
          <p:cNvPr id="354" name="PlaceHolder 1"/>
          <p:cNvSpPr txBox="1"/>
          <p:nvPr>
            <p:ph type="body" idx="1"/>
          </p:nvPr>
        </p:nvSpPr>
        <p:spPr>
          <a:xfrm>
            <a:off x="393840" y="1341000"/>
            <a:ext cx="8121240" cy="4835881"/>
          </a:xfrm>
          <a:prstGeom prst="rect">
            <a:avLst/>
          </a:prstGeom>
        </p:spPr>
        <p:txBody>
          <a:bodyPr lIns="44999" tIns="44999" rIns="44999" bIns="44999"/>
          <a:lstStyle>
            <a:lvl1pPr>
              <a:spcBef>
                <a:spcPts val="1200"/>
              </a:spcBef>
              <a:defRPr b="1" spc="-100" sz="2000">
                <a:latin typeface="Times New Roman"/>
                <a:ea typeface="Times New Roman"/>
                <a:cs typeface="Times New Roman"/>
                <a:sym typeface="Times New Roman"/>
              </a:defRPr>
            </a:lvl1pPr>
          </a:lstStyle>
          <a:p>
            <a:pPr/>
            <a:r>
              <a:t>Custom URDF:</a:t>
            </a:r>
          </a:p>
        </p:txBody>
      </p:sp>
      <p:pic>
        <p:nvPicPr>
          <p:cNvPr id="355" name="Picture 241" descr="Picture 241"/>
          <p:cNvPicPr>
            <a:picLocks noChangeAspect="1"/>
          </p:cNvPicPr>
          <p:nvPr/>
        </p:nvPicPr>
        <p:blipFill>
          <a:blip r:embed="rId2">
            <a:extLst/>
          </a:blip>
          <a:stretch>
            <a:fillRect/>
          </a:stretch>
        </p:blipFill>
        <p:spPr>
          <a:xfrm>
            <a:off x="372600" y="2286000"/>
            <a:ext cx="4045681" cy="3200400"/>
          </a:xfrm>
          <a:prstGeom prst="rect">
            <a:avLst/>
          </a:prstGeom>
          <a:ln w="12700">
            <a:miter lim="400000"/>
          </a:ln>
        </p:spPr>
      </p:pic>
      <p:pic>
        <p:nvPicPr>
          <p:cNvPr id="356" name="Picture 242" descr="Picture 242"/>
          <p:cNvPicPr>
            <a:picLocks noChangeAspect="1"/>
          </p:cNvPicPr>
          <p:nvPr/>
        </p:nvPicPr>
        <p:blipFill>
          <a:blip r:embed="rId3">
            <a:extLst/>
          </a:blip>
          <a:stretch>
            <a:fillRect/>
          </a:stretch>
        </p:blipFill>
        <p:spPr>
          <a:xfrm>
            <a:off x="4743720" y="2319479"/>
            <a:ext cx="4003561" cy="31669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59"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b="1" sz="2000">
                <a:latin typeface="Times New Roman"/>
                <a:ea typeface="Times New Roman"/>
                <a:cs typeface="Times New Roman"/>
                <a:sym typeface="Times New Roman"/>
              </a:defRPr>
            </a:pPr>
            <a:r>
              <a:t>ROS &amp; ROS2 Downfall:</a:t>
            </a:r>
          </a:p>
          <a:p>
            <a:pPr marL="200526" indent="-200526" defTabSz="457200">
              <a:spcBef>
                <a:spcPts val="1200"/>
              </a:spcBef>
              <a:buSzPct val="100000"/>
              <a:buChar char="•"/>
              <a:defRPr>
                <a:latin typeface="Times New Roman"/>
                <a:ea typeface="Times New Roman"/>
                <a:cs typeface="Times New Roman"/>
                <a:sym typeface="Times New Roman"/>
              </a:defRPr>
            </a:pPr>
            <a:r>
              <a:t>Incompatibility to ARM64 microprocessor</a:t>
            </a:r>
          </a:p>
          <a:p>
            <a:pPr marL="200526" indent="-200526" defTabSz="457200">
              <a:spcBef>
                <a:spcPts val="1200"/>
              </a:spcBef>
              <a:buSzPct val="100000"/>
              <a:buChar char="•"/>
              <a:defRPr>
                <a:latin typeface="Times New Roman"/>
                <a:ea typeface="Times New Roman"/>
                <a:cs typeface="Times New Roman"/>
                <a:sym typeface="Times New Roman"/>
              </a:defRPr>
            </a:pPr>
            <a:r>
              <a:t>Resource hungry</a:t>
            </a:r>
          </a:p>
          <a:p>
            <a:pPr marL="200526" indent="-200526" defTabSz="457200">
              <a:spcBef>
                <a:spcPts val="1200"/>
              </a:spcBef>
              <a:buSzPct val="100000"/>
              <a:buChar char="•"/>
              <a:defRPr>
                <a:latin typeface="Times New Roman"/>
                <a:ea typeface="Times New Roman"/>
                <a:cs typeface="Times New Roman"/>
                <a:sym typeface="Times New Roman"/>
              </a:defRPr>
            </a:pPr>
            <a:r>
              <a:t>Complex Structure </a:t>
            </a:r>
          </a:p>
          <a:p>
            <a:pPr marL="200526" indent="-200526" defTabSz="457200">
              <a:spcBef>
                <a:spcPts val="1200"/>
              </a:spcBef>
              <a:buSzPct val="100000"/>
              <a:buChar char="•"/>
              <a:defRPr>
                <a:latin typeface="Times New Roman"/>
                <a:ea typeface="Times New Roman"/>
                <a:cs typeface="Times New Roman"/>
                <a:sym typeface="Times New Roman"/>
              </a:defRPr>
            </a:pPr>
          </a:p>
          <a:p>
            <a:pPr defTabSz="457200">
              <a:spcBef>
                <a:spcPts val="1200"/>
              </a:spcBef>
              <a:defRPr>
                <a:latin typeface="Times New Roman"/>
                <a:ea typeface="Times New Roman"/>
                <a:cs typeface="Times New Roman"/>
                <a:sym typeface="Times New Roman"/>
              </a:defRPr>
            </a:pPr>
            <a:r>
              <a:t>Alternative Approach:</a:t>
            </a:r>
          </a:p>
          <a:p>
            <a:pPr marL="180473" indent="-180473" defTabSz="457200">
              <a:spcBef>
                <a:spcPts val="1200"/>
              </a:spcBef>
              <a:buSzPct val="100000"/>
              <a:buChar char="•"/>
              <a:defRPr>
                <a:latin typeface="Times New Roman"/>
                <a:ea typeface="Times New Roman"/>
                <a:cs typeface="Times New Roman"/>
                <a:sym typeface="Times New Roman"/>
              </a:defRPr>
            </a:pPr>
            <a:r>
              <a:t>Build the system from Scratch</a:t>
            </a:r>
          </a:p>
          <a:p>
            <a:pPr marL="180473" indent="-180473" defTabSz="457200">
              <a:spcBef>
                <a:spcPts val="1200"/>
              </a:spcBef>
              <a:buSzPct val="100000"/>
              <a:buChar char="•"/>
              <a:defRPr>
                <a:latin typeface="Times New Roman"/>
                <a:ea typeface="Times New Roman"/>
                <a:cs typeface="Times New Roman"/>
                <a:sym typeface="Times New Roman"/>
              </a:defRPr>
            </a:pPr>
            <a:r>
              <a:t>Using</a:t>
            </a:r>
          </a:p>
          <a:p>
            <a:pPr lvl="1" marL="748631" indent="-240631" defTabSz="457200">
              <a:spcBef>
                <a:spcPts val="1200"/>
              </a:spcBef>
              <a:buSzPct val="100000"/>
              <a:buAutoNum type="arabicPeriod" startAt="1"/>
              <a:defRPr>
                <a:latin typeface="Times New Roman"/>
                <a:ea typeface="Times New Roman"/>
                <a:cs typeface="Times New Roman"/>
                <a:sym typeface="Times New Roman"/>
              </a:defRPr>
            </a:pPr>
            <a:r>
              <a:t>Python</a:t>
            </a:r>
          </a:p>
          <a:p>
            <a:pPr lvl="1" marL="748631" indent="-240631" defTabSz="457200">
              <a:spcBef>
                <a:spcPts val="1200"/>
              </a:spcBef>
              <a:buSzPct val="100000"/>
              <a:buAutoNum type="arabicPeriod" startAt="1"/>
              <a:defRPr>
                <a:latin typeface="Times New Roman"/>
                <a:ea typeface="Times New Roman"/>
                <a:cs typeface="Times New Roman"/>
                <a:sym typeface="Times New Roman"/>
              </a:defRPr>
            </a:pPr>
            <a:r>
              <a:t>OpenCV</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62"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b="1" sz="2000">
                <a:latin typeface="Times New Roman"/>
                <a:ea typeface="Times New Roman"/>
                <a:cs typeface="Times New Roman"/>
                <a:sym typeface="Times New Roman"/>
              </a:defRPr>
            </a:lvl1pPr>
          </a:lstStyle>
          <a:p>
            <a:pPr/>
            <a:r>
              <a:t>Inverse Kinematics Solver(using urdf2casadi):</a:t>
            </a:r>
          </a:p>
        </p:txBody>
      </p:sp>
      <p:pic>
        <p:nvPicPr>
          <p:cNvPr id="363" name="folCA9_bfFGG0erecW_n_yv9Jr5co9Am3HXBQ9kbZ9XL0HitT-eI-NS6YMkvnZ-s7CEJpOE8FN-qyGC3ta26GGSpRoI0CwdJ99QhJc132Wnjr2jLUWNek_BaGInBlDEoG11RYumkG-sEPtsfRxWYURA.png" descr="folCA9_bfFGG0erecW_n_yv9Jr5co9Am3HXBQ9kbZ9XL0HitT-eI-NS6YMkvnZ-s7CEJpOE8FN-qyGC3ta26GGSpRoI0CwdJ99QhJc132Wnjr2jLUWNek_BaGInBlDEoG11RYumkG-sEPtsfRxWYURA.png"/>
          <p:cNvPicPr>
            <a:picLocks noChangeAspect="1"/>
          </p:cNvPicPr>
          <p:nvPr/>
        </p:nvPicPr>
        <p:blipFill>
          <a:blip r:embed="rId2">
            <a:extLst/>
          </a:blip>
          <a:stretch>
            <a:fillRect/>
          </a:stretch>
        </p:blipFill>
        <p:spPr>
          <a:xfrm>
            <a:off x="1437867" y="2327766"/>
            <a:ext cx="6268266" cy="306797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66"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b="1" sz="2000">
                <a:latin typeface="Times New Roman"/>
                <a:ea typeface="Times New Roman"/>
                <a:cs typeface="Times New Roman"/>
                <a:sym typeface="Times New Roman"/>
              </a:defRPr>
            </a:pPr>
            <a:r>
              <a:t>Camera Calibration:</a:t>
            </a:r>
          </a:p>
          <a:p>
            <a:pPr marL="140368" indent="-140368" defTabSz="457200">
              <a:buSzPct val="100000"/>
              <a:buChar char="•"/>
              <a:defRPr sz="1400">
                <a:latin typeface="Times Roman"/>
                <a:ea typeface="Times Roman"/>
                <a:cs typeface="Times Roman"/>
                <a:sym typeface="Times Roman"/>
              </a:defRPr>
            </a:pPr>
            <a:r>
              <a:t>Using OpenCV’s Camera calibration toolbox</a:t>
            </a:r>
          </a:p>
          <a:p>
            <a:pPr marL="140368" indent="-140368" defTabSz="457200">
              <a:buSzPct val="100000"/>
              <a:buChar char="•"/>
              <a:defRPr sz="1400">
                <a:latin typeface="Times Roman"/>
                <a:ea typeface="Times Roman"/>
                <a:cs typeface="Times Roman"/>
                <a:sym typeface="Times Roman"/>
              </a:defRPr>
            </a:pPr>
          </a:p>
          <a:p>
            <a:pPr marL="140368" indent="-140368" defTabSz="457200">
              <a:buSzPct val="100000"/>
              <a:buChar char="•"/>
              <a:defRPr b="1" sz="1400">
                <a:latin typeface="Times Roman"/>
                <a:ea typeface="Times Roman"/>
                <a:cs typeface="Times Roman"/>
                <a:sym typeface="Times Roman"/>
              </a:defRPr>
            </a:pPr>
            <a:r>
              <a:t>Why chessboard?</a:t>
            </a:r>
          </a:p>
          <a:p>
            <a:pPr lvl="1" marL="521368" indent="-140368" defTabSz="457200">
              <a:buSzPct val="100000"/>
              <a:buChar char="•"/>
              <a:defRPr sz="1400">
                <a:latin typeface="Times Roman"/>
                <a:ea typeface="Times Roman"/>
                <a:cs typeface="Times Roman"/>
                <a:sym typeface="Times Roman"/>
              </a:defRPr>
            </a:pPr>
            <a:r>
              <a:t>Easier to recognise </a:t>
            </a:r>
          </a:p>
          <a:p>
            <a:pPr lvl="1" marL="521368" indent="-140368" defTabSz="457200">
              <a:buSzPct val="100000"/>
              <a:buChar char="•"/>
              <a:defRPr sz="1400">
                <a:latin typeface="Times Roman"/>
                <a:ea typeface="Times Roman"/>
                <a:cs typeface="Times Roman"/>
                <a:sym typeface="Times Roman"/>
              </a:defRPr>
            </a:pPr>
            <a:r>
              <a:t>Known dimensions </a:t>
            </a:r>
          </a:p>
          <a:p>
            <a:pPr lvl="1" marL="521368" indent="-140368" defTabSz="457200">
              <a:buSzPct val="100000"/>
              <a:buChar char="•"/>
              <a:defRPr sz="1400">
                <a:latin typeface="Times Roman"/>
                <a:ea typeface="Times Roman"/>
                <a:cs typeface="Times Roman"/>
                <a:sym typeface="Times Roman"/>
              </a:defRPr>
            </a:pPr>
            <a:r>
              <a:t>Known pattern</a:t>
            </a:r>
          </a:p>
          <a:p>
            <a:pPr defTabSz="457200">
              <a:defRPr b="1" sz="1400">
                <a:latin typeface="Times Roman"/>
                <a:ea typeface="Times Roman"/>
                <a:cs typeface="Times Roman"/>
                <a:sym typeface="Times Roman"/>
              </a:defRPr>
            </a:pPr>
          </a:p>
          <a:p>
            <a:pPr marL="120315" indent="-120315" defTabSz="457200">
              <a:buSzPct val="100000"/>
              <a:buChar char="•"/>
              <a:defRPr b="1" sz="1400">
                <a:latin typeface="Times New Roman"/>
                <a:ea typeface="Times New Roman"/>
                <a:cs typeface="Times New Roman"/>
                <a:sym typeface="Times New Roman"/>
              </a:defRPr>
            </a:pPr>
            <a:r>
              <a:t>Steps for Camera Calibration:</a:t>
            </a:r>
          </a:p>
          <a:p>
            <a:pPr lvl="1" marL="501315" indent="-120315" defTabSz="457200">
              <a:buSzPct val="100000"/>
              <a:buChar char="•"/>
              <a:defRPr sz="1400">
                <a:latin typeface="Times New Roman"/>
                <a:ea typeface="Times New Roman"/>
                <a:cs typeface="Times New Roman"/>
                <a:sym typeface="Times New Roman"/>
              </a:defRPr>
            </a:pPr>
            <a:r>
              <a:t>Capturing Images</a:t>
            </a:r>
          </a:p>
          <a:p>
            <a:pPr lvl="1" marL="501315" indent="-120315" defTabSz="457200">
              <a:buSzPct val="100000"/>
              <a:buChar char="•"/>
              <a:defRPr sz="1400">
                <a:latin typeface="Times New Roman"/>
                <a:ea typeface="Times New Roman"/>
                <a:cs typeface="Times New Roman"/>
                <a:sym typeface="Times New Roman"/>
              </a:defRPr>
            </a:pPr>
            <a:r>
              <a:t>Corner detection</a:t>
            </a:r>
          </a:p>
          <a:p>
            <a:pPr lvl="1" marL="501315" indent="-120315" defTabSz="457200">
              <a:buSzPct val="100000"/>
              <a:buChar char="•"/>
              <a:defRPr sz="1400">
                <a:latin typeface="Times New Roman"/>
                <a:ea typeface="Times New Roman"/>
                <a:cs typeface="Times New Roman"/>
                <a:sym typeface="Times New Roman"/>
              </a:defRPr>
            </a:pPr>
            <a:r>
              <a:t>Calibration</a:t>
            </a:r>
          </a:p>
          <a:p>
            <a:pPr lvl="1" marL="501315" indent="-120315" defTabSz="457200">
              <a:buSzPct val="100000"/>
              <a:buChar char="•"/>
              <a:defRPr sz="1400">
                <a:latin typeface="Times New Roman"/>
                <a:ea typeface="Times New Roman"/>
                <a:cs typeface="Times New Roman"/>
                <a:sym typeface="Times New Roman"/>
              </a:defRPr>
            </a:pPr>
            <a:r>
              <a:t>Evaluation</a:t>
            </a:r>
          </a:p>
          <a:p>
            <a:pPr lvl="1" marL="501315" indent="-120315" defTabSz="457200">
              <a:buSzPct val="100000"/>
              <a:buChar char="•"/>
              <a:defRPr sz="1400">
                <a:latin typeface="Times New Roman"/>
                <a:ea typeface="Times New Roman"/>
                <a:cs typeface="Times New Roman"/>
                <a:sym typeface="Times New Roman"/>
              </a:defRPr>
            </a:pPr>
          </a:p>
          <a:p>
            <a:pPr marL="120315" indent="-120315" defTabSz="457200">
              <a:buSzPct val="100000"/>
              <a:buChar char="•"/>
              <a:defRPr b="1" sz="1400">
                <a:latin typeface="Times Roman"/>
                <a:ea typeface="Times Roman"/>
                <a:cs typeface="Times Roman"/>
                <a:sym typeface="Times Roman"/>
              </a:defRPr>
            </a:pPr>
            <a:r>
              <a:t>Applications:</a:t>
            </a:r>
          </a:p>
          <a:p>
            <a:pPr lvl="1" marL="501315" indent="-120315" defTabSz="457200">
              <a:buSzPct val="100000"/>
              <a:buChar char="•"/>
              <a:defRPr sz="1400">
                <a:latin typeface="Times Roman"/>
                <a:ea typeface="Times Roman"/>
                <a:cs typeface="Times Roman"/>
                <a:sym typeface="Times Roman"/>
              </a:defRPr>
            </a:pPr>
            <a:r>
              <a:t>augmented reality</a:t>
            </a:r>
          </a:p>
          <a:p>
            <a:pPr lvl="1" marL="501315" indent="-120315" defTabSz="457200">
              <a:buSzPct val="100000"/>
              <a:buChar char="•"/>
              <a:defRPr sz="1400">
                <a:latin typeface="Times Roman"/>
                <a:ea typeface="Times Roman"/>
                <a:cs typeface="Times Roman"/>
                <a:sym typeface="Times Roman"/>
              </a:defRPr>
            </a:pPr>
            <a:r>
              <a:t>robotics</a:t>
            </a:r>
          </a:p>
          <a:p>
            <a:pPr lvl="1" marL="501315" indent="-120315" defTabSz="457200">
              <a:buSzPct val="100000"/>
              <a:buChar char="•"/>
              <a:defRPr sz="1400">
                <a:latin typeface="Times Roman"/>
                <a:ea typeface="Times Roman"/>
                <a:cs typeface="Times Roman"/>
                <a:sym typeface="Times Roman"/>
              </a:defRPr>
            </a:pPr>
            <a:r>
              <a:t>3D reconstruction</a:t>
            </a:r>
          </a:p>
          <a:p>
            <a:pPr lvl="1" marL="501315" indent="-120315" defTabSz="457200">
              <a:buSzPct val="100000"/>
              <a:buChar char="•"/>
              <a:defRPr sz="1400">
                <a:latin typeface="Times Roman"/>
                <a:ea typeface="Times Roman"/>
                <a:cs typeface="Times Roman"/>
                <a:sym typeface="Times Roman"/>
              </a:defRPr>
            </a:pPr>
            <a:r>
              <a:t>object tracking</a:t>
            </a:r>
          </a:p>
        </p:txBody>
      </p:sp>
      <p:pic>
        <p:nvPicPr>
          <p:cNvPr id="367" name="BLylAoGSK-IAjYUrMFVlaIYnPdzqpkletQupw7nrAJcaaizDVPNPJJbr1rXKGC2ajl7IIMcHwM5nSOxzFmuoeUSvYF1p_WVy-QvmzmfmTGkW-L1vInxERzXSYaVBPDHRiiZ_GjZQID0T8QO7DwlAQWg.png" descr="BLylAoGSK-IAjYUrMFVlaIYnPdzqpkletQupw7nrAJcaaizDVPNPJJbr1rXKGC2ajl7IIMcHwM5nSOxzFmuoeUSvYF1p_WVy-QvmzmfmTGkW-L1vInxERzXSYaVBPDHRiiZ_GjZQID0T8QO7DwlAQWg.png"/>
          <p:cNvPicPr>
            <a:picLocks noChangeAspect="1"/>
          </p:cNvPicPr>
          <p:nvPr/>
        </p:nvPicPr>
        <p:blipFill>
          <a:blip r:embed="rId2">
            <a:extLst/>
          </a:blip>
          <a:stretch>
            <a:fillRect/>
          </a:stretch>
        </p:blipFill>
        <p:spPr>
          <a:xfrm>
            <a:off x="5669645" y="1685198"/>
            <a:ext cx="2994663" cy="1995195"/>
          </a:xfrm>
          <a:prstGeom prst="rect">
            <a:avLst/>
          </a:prstGeom>
          <a:ln w="12700">
            <a:miter lim="400000"/>
          </a:ln>
        </p:spPr>
      </p:pic>
      <p:pic>
        <p:nvPicPr>
          <p:cNvPr id="368" name="G1FBWvrRSciCeSTFINnybpUoNzgShe0AgocxW5s_3EQixCeGiUrI5_melkTiUSHum7qloUrPZpiPnXbMPdHVEIEPWtHfytOviJ_05-md6sQxXXCwawXay3LS8Q1tsUPE31E7QfY5JQzf40JEQdqGf6s.png" descr="G1FBWvrRSciCeSTFINnybpUoNzgShe0AgocxW5s_3EQixCeGiUrI5_melkTiUSHum7qloUrPZpiPnXbMPdHVEIEPWtHfytOviJ_05-md6sQxXXCwawXay3LS8Q1tsUPE31E7QfY5JQzf40JEQdqGf6s.png"/>
          <p:cNvPicPr>
            <a:picLocks noChangeAspect="1"/>
          </p:cNvPicPr>
          <p:nvPr/>
        </p:nvPicPr>
        <p:blipFill>
          <a:blip r:embed="rId3">
            <a:extLst/>
          </a:blip>
          <a:stretch>
            <a:fillRect/>
          </a:stretch>
        </p:blipFill>
        <p:spPr>
          <a:xfrm>
            <a:off x="5669645" y="3840891"/>
            <a:ext cx="2994663" cy="199519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71"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b="1" sz="2000">
                <a:latin typeface="Times New Roman"/>
                <a:ea typeface="Times New Roman"/>
                <a:cs typeface="Times New Roman"/>
                <a:sym typeface="Times New Roman"/>
              </a:defRPr>
            </a:lvl1pPr>
          </a:lstStyle>
          <a:p>
            <a:pPr/>
            <a:r>
              <a:t>Calibration Matrix and Distortion Coefficients:</a:t>
            </a:r>
          </a:p>
        </p:txBody>
      </p:sp>
      <p:pic>
        <p:nvPicPr>
          <p:cNvPr id="372" name="sJL_eboWdfaGMoL4rAv5l9aAUidQ-Q0hI_aQnkcZ58wmHT4yS4VYXL_ovJGw301R4QjC-CcxINYKQlYT4I8kpf-AeC_2Bz4D5EsI-wjhcxgErl0Nbkw2Ti2Ca1tHrhuxD0zpUvP9k2Jv1CRG-jJXQ7w.png" descr="sJL_eboWdfaGMoL4rAv5l9aAUidQ-Q0hI_aQnkcZ58wmHT4yS4VYXL_ovJGw301R4QjC-CcxINYKQlYT4I8kpf-AeC_2Bz4D5EsI-wjhcxgErl0Nbkw2Ti2Ca1tHrhuxD0zpUvP9k2Jv1CRG-jJXQ7w.png"/>
          <p:cNvPicPr>
            <a:picLocks noChangeAspect="1"/>
          </p:cNvPicPr>
          <p:nvPr/>
        </p:nvPicPr>
        <p:blipFill>
          <a:blip r:embed="rId2">
            <a:extLst/>
          </a:blip>
          <a:stretch>
            <a:fillRect/>
          </a:stretch>
        </p:blipFill>
        <p:spPr>
          <a:xfrm>
            <a:off x="394815" y="2566091"/>
            <a:ext cx="8354370" cy="238621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laceHolder 1"/>
          <p:cNvSpPr txBox="1"/>
          <p:nvPr>
            <p:ph type="body" sz="quarter" idx="1"/>
          </p:nvPr>
        </p:nvSpPr>
        <p:spPr>
          <a:xfrm>
            <a:off x="510479" y="996840"/>
            <a:ext cx="7886522" cy="481681"/>
          </a:xfrm>
          <a:prstGeom prst="rect">
            <a:avLst/>
          </a:prstGeom>
        </p:spPr>
        <p:txBody>
          <a:bodyPr lIns="44999" tIns="44999" rIns="44999" bIns="44999"/>
          <a:lstStyle>
            <a:lvl1pPr>
              <a:lnSpc>
                <a:spcPct val="72000"/>
              </a:lnSpc>
              <a:spcBef>
                <a:spcPts val="1000"/>
              </a:spcBef>
              <a:defRPr spc="-100" sz="2400" u="sng">
                <a:solidFill>
                  <a:srgbClr val="C00000"/>
                </a:solidFill>
                <a:latin typeface="Times New Roman"/>
                <a:ea typeface="Times New Roman"/>
                <a:cs typeface="Times New Roman"/>
                <a:sym typeface="Times New Roman"/>
              </a:defRPr>
            </a:lvl1pPr>
          </a:lstStyle>
          <a:p>
            <a:pPr/>
            <a:r>
              <a:t>Literature Review</a:t>
            </a:r>
          </a:p>
        </p:txBody>
      </p:sp>
      <p:graphicFrame>
        <p:nvGraphicFramePr>
          <p:cNvPr id="234" name="Table 6"/>
          <p:cNvGraphicFramePr/>
          <p:nvPr/>
        </p:nvGraphicFramePr>
        <p:xfrm>
          <a:off x="510479" y="1433880"/>
          <a:ext cx="8186761" cy="391788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560"/>
                <a:gridCol w="1611360"/>
                <a:gridCol w="2869560"/>
                <a:gridCol w="1505880"/>
                <a:gridCol w="1463400"/>
              </a:tblGrid>
              <a:tr h="457200">
                <a:tc>
                  <a:txBody>
                    <a:bodyPr/>
                    <a:lstStyle/>
                    <a:p>
                      <a:pPr algn="ctr">
                        <a:defRPr spc="0" sz="1800"/>
                      </a:pPr>
                      <a:r>
                        <a:rPr b="1" spc="-1" sz="1200">
                          <a:latin typeface="Times New Roman"/>
                          <a:ea typeface="Times New Roman"/>
                          <a:cs typeface="Times New Roman"/>
                        </a:rPr>
                        <a:t>S.No</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Title of the Paper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Authors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Journal Name &amp; year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Remarks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1107000">
                <a:tc>
                  <a:txBody>
                    <a:bodyPr/>
                    <a:lstStyle/>
                    <a:p>
                      <a:pPr algn="ctr">
                        <a:defRPr spc="0" sz="1800"/>
                      </a:pPr>
                      <a:r>
                        <a:rPr spc="-1" sz="1200">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3D Vision Guided Robotic Charging Station for Electric and Plug-in Hybrid Vehicles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Justinas Miˇ seikis, Matthias R¨ uther, Bernhard Walzel, Mario Hirz and Helmut Brunner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z="1200">
                          <a:latin typeface="Times New Roman"/>
                          <a:ea typeface="Times New Roman"/>
                          <a:cs typeface="Times New Roman"/>
                        </a:defRPr>
                      </a:pPr>
                      <a:r>
                        <a:t>Researchgate,</a:t>
                      </a:r>
                    </a:p>
                    <a:p>
                      <a:pPr>
                        <a:defRPr sz="1200">
                          <a:latin typeface="Times New Roman"/>
                          <a:ea typeface="Times New Roman"/>
                          <a:cs typeface="Times New Roman"/>
                        </a:defRPr>
                      </a:pPr>
                      <a:r>
                        <a:t>March 2017</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KUKA LBR, ALanE, NRG-X, Markers are used, Camera setup, Halcon machine Vision Software, MoveIt Framework</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lstStyle/>
                    <a:p>
                      <a:pPr algn="ctr">
                        <a:defRPr spc="0" sz="1800"/>
                      </a:pPr>
                      <a:r>
                        <a:rPr spc="-1" sz="1200">
                          <a:latin typeface="Times New Roman"/>
                          <a:ea typeface="Times New Roman"/>
                          <a:cs typeface="Times New Roman"/>
                        </a:rPr>
                        <a:t>2</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A review of robotic charging for electric vehicles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Hendri Maja Saputra,Nur Safwati Mohd Nor, Intan Zaurah Mat Darus, Edwar Yazid</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z="1200">
                          <a:latin typeface="Times New Roman"/>
                          <a:ea typeface="Times New Roman"/>
                          <a:cs typeface="Times New Roman"/>
                        </a:defRPr>
                      </a:pPr>
                      <a:r>
                        <a:t>International Journal of Intelligent Robotics and Applications,</a:t>
                      </a:r>
                    </a:p>
                    <a:p>
                      <a:pPr>
                        <a:defRPr sz="1200">
                          <a:latin typeface="Times New Roman"/>
                          <a:ea typeface="Times New Roman"/>
                          <a:cs typeface="Times New Roman"/>
                        </a:defRPr>
                      </a:pPr>
                      <a:r>
                        <a:t>30 October,2023</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Review on papers published between 2012 and 2022, </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1276200">
                <a:tc>
                  <a:txBody>
                    <a:bodyPr/>
                    <a:lstStyle/>
                    <a:p>
                      <a:pPr algn="ctr">
                        <a:defRPr spc="0" sz="1800"/>
                      </a:pPr>
                      <a:r>
                        <a:rPr spc="-1" sz="1200">
                          <a:latin typeface="Times New Roman"/>
                          <a:ea typeface="Times New Roman"/>
                          <a:cs typeface="Times New Roman"/>
                        </a:rPr>
                        <a:t>3</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Docking Method for Electric Vehicle Charging Terminal Using Monocular Camera</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Donghee Noh, Seonhyeong Kim, Seojeong Kim, Kyoungho Choi, Donghoon Kim, Juhwan Choi, Keunho Park</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z="1200">
                          <a:latin typeface="Times New Roman"/>
                          <a:ea typeface="Times New Roman"/>
                          <a:cs typeface="Times New Roman"/>
                        </a:defRPr>
                      </a:pPr>
                      <a:r>
                        <a:t>International Journal</a:t>
                      </a:r>
                    </a:p>
                    <a:p>
                      <a:pPr>
                        <a:defRPr sz="1200">
                          <a:latin typeface="Times New Roman"/>
                          <a:ea typeface="Times New Roman"/>
                          <a:cs typeface="Times New Roman"/>
                        </a:defRPr>
                      </a:pPr>
                      <a:r>
                        <a:t>of Intelligent Robotics and Applications, August 8th, 2023</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Square shaped landmark used(ArUco,16bits), Monocular camera and PPE Algorithm, Doosan Robotics A0912Model</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35" name="Footer Placeholder 4"/>
          <p:cNvSpPr txBox="1"/>
          <p:nvPr/>
        </p:nvSpPr>
        <p:spPr>
          <a:xfrm>
            <a:off x="2943719"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75"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b="1" sz="2000">
                <a:latin typeface="Times New Roman"/>
                <a:ea typeface="Times New Roman"/>
                <a:cs typeface="Times New Roman"/>
                <a:sym typeface="Times New Roman"/>
              </a:defRPr>
            </a:pPr>
            <a:r>
              <a:t>ArUco Marker:</a:t>
            </a:r>
          </a:p>
          <a:p>
            <a:pPr marL="120315" indent="-120315" defTabSz="457200">
              <a:buSzPct val="100000"/>
              <a:buChar char="•"/>
              <a:defRPr sz="1400">
                <a:latin typeface="Times New Roman"/>
                <a:ea typeface="Times New Roman"/>
                <a:cs typeface="Times New Roman"/>
                <a:sym typeface="Times New Roman"/>
              </a:defRPr>
            </a:pPr>
            <a:r>
              <a:t>augmented reality marker that are widely used in computer </a:t>
            </a:r>
          </a:p>
          <a:p>
            <a:pPr defTabSz="457200">
              <a:defRPr sz="1400">
                <a:latin typeface="Times New Roman"/>
                <a:ea typeface="Times New Roman"/>
                <a:cs typeface="Times New Roman"/>
                <a:sym typeface="Times New Roman"/>
              </a:defRPr>
            </a:pPr>
            <a:r>
              <a:t>vision and robotics application</a:t>
            </a:r>
          </a:p>
          <a:p>
            <a:pPr defTabSz="457200">
              <a:defRPr sz="1400">
                <a:latin typeface="Times New Roman"/>
                <a:ea typeface="Times New Roman"/>
                <a:cs typeface="Times New Roman"/>
                <a:sym typeface="Times New Roman"/>
              </a:defRPr>
            </a:pPr>
          </a:p>
          <a:p>
            <a:pPr defTabSz="457200">
              <a:defRPr sz="1400">
                <a:latin typeface="Times New Roman"/>
                <a:ea typeface="Times New Roman"/>
                <a:cs typeface="Times New Roman"/>
                <a:sym typeface="Times New Roman"/>
              </a:defRPr>
            </a:pPr>
          </a:p>
          <a:p>
            <a:pPr defTabSz="457200">
              <a:defRPr sz="1400">
                <a:latin typeface="Times New Roman"/>
                <a:ea typeface="Times New Roman"/>
                <a:cs typeface="Times New Roman"/>
                <a:sym typeface="Times New Roman"/>
              </a:defRPr>
            </a:pPr>
          </a:p>
          <a:p>
            <a:pPr defTabSz="457200">
              <a:defRPr b="1" sz="2000">
                <a:latin typeface="Times New Roman"/>
                <a:ea typeface="Times New Roman"/>
                <a:cs typeface="Times New Roman"/>
                <a:sym typeface="Times New Roman"/>
              </a:defRPr>
            </a:pPr>
            <a:r>
              <a:t>Application used:</a:t>
            </a:r>
          </a:p>
          <a:p>
            <a:pPr defTabSz="457200">
              <a:defRPr b="1" sz="2000">
                <a:latin typeface="Times New Roman"/>
                <a:ea typeface="Times New Roman"/>
                <a:cs typeface="Times New Roman"/>
                <a:sym typeface="Times New Roman"/>
              </a:defRPr>
            </a:pPr>
          </a:p>
          <a:p>
            <a:pPr marL="140368" indent="-140368" defTabSz="457200">
              <a:buSzPct val="100000"/>
              <a:buChar char="•"/>
              <a:defRPr b="1" sz="1400">
                <a:latin typeface="Times New Roman"/>
                <a:ea typeface="Times New Roman"/>
                <a:cs typeface="Times New Roman"/>
                <a:sym typeface="Times New Roman"/>
              </a:defRPr>
            </a:pPr>
            <a:r>
              <a:t>Pose Estimation</a:t>
            </a:r>
          </a:p>
          <a:p>
            <a:pPr lvl="1" marL="501315" indent="-120315" defTabSz="457200">
              <a:buSzPct val="100000"/>
              <a:buChar char="•"/>
              <a:defRPr sz="1200">
                <a:latin typeface="Times Roman"/>
                <a:ea typeface="Times Roman"/>
                <a:cs typeface="Times Roman"/>
                <a:sym typeface="Times Roman"/>
              </a:defRPr>
            </a:pPr>
            <a:r>
              <a:t>determining the position and orientation of a camera relative to </a:t>
            </a:r>
          </a:p>
          <a:p>
            <a:pPr lvl="2" indent="457200" defTabSz="457200">
              <a:defRPr sz="1200">
                <a:latin typeface="Times Roman"/>
                <a:ea typeface="Times Roman"/>
                <a:cs typeface="Times Roman"/>
                <a:sym typeface="Times Roman"/>
              </a:defRPr>
            </a:pPr>
            <a:r>
              <a:t>the marker</a:t>
            </a:r>
          </a:p>
          <a:p>
            <a:pPr lvl="2" indent="457200" defTabSz="457200">
              <a:defRPr sz="1200">
                <a:latin typeface="Times Roman"/>
                <a:ea typeface="Times Roman"/>
                <a:cs typeface="Times Roman"/>
                <a:sym typeface="Times Roman"/>
              </a:defRPr>
            </a:pPr>
          </a:p>
          <a:p>
            <a:pPr lvl="2" indent="457200" defTabSz="457200">
              <a:defRPr sz="1200">
                <a:latin typeface="Times Roman"/>
                <a:ea typeface="Times Roman"/>
                <a:cs typeface="Times Roman"/>
                <a:sym typeface="Times Roman"/>
              </a:defRPr>
            </a:pPr>
          </a:p>
          <a:p>
            <a:pPr defTabSz="457200">
              <a:defRPr b="1" sz="1400">
                <a:latin typeface="Times Roman"/>
                <a:ea typeface="Times Roman"/>
                <a:cs typeface="Times Roman"/>
                <a:sym typeface="Times Roman"/>
              </a:defRPr>
            </a:pPr>
            <a:r>
              <a:t>Data type:</a:t>
            </a:r>
          </a:p>
          <a:p>
            <a:pPr marL="140368" indent="-140368" defTabSz="457200">
              <a:buSzPct val="100000"/>
              <a:buChar char="•"/>
              <a:defRPr b="1" sz="1400">
                <a:latin typeface="Times Roman"/>
                <a:ea typeface="Times Roman"/>
                <a:cs typeface="Times Roman"/>
                <a:sym typeface="Times Roman"/>
              </a:defRPr>
            </a:pPr>
            <a:r>
              <a:t>Rotational vectors</a:t>
            </a:r>
          </a:p>
          <a:p>
            <a:pPr marL="140368" indent="-140368" defTabSz="457200">
              <a:buSzPct val="100000"/>
              <a:buChar char="•"/>
              <a:defRPr b="1" sz="1400">
                <a:latin typeface="Times Roman"/>
                <a:ea typeface="Times Roman"/>
                <a:cs typeface="Times Roman"/>
                <a:sym typeface="Times Roman"/>
              </a:defRPr>
            </a:pPr>
          </a:p>
          <a:p>
            <a:pPr marL="140368" indent="-140368" defTabSz="457200">
              <a:buSzPct val="100000"/>
              <a:buChar char="•"/>
              <a:defRPr b="1" sz="1400">
                <a:latin typeface="Times Roman"/>
                <a:ea typeface="Times Roman"/>
                <a:cs typeface="Times Roman"/>
                <a:sym typeface="Times Roman"/>
              </a:defRPr>
            </a:pPr>
          </a:p>
          <a:p>
            <a:pPr marL="140368" indent="-140368" defTabSz="457200">
              <a:buSzPct val="100000"/>
              <a:buChar char="•"/>
              <a:defRPr b="1" sz="1400">
                <a:latin typeface="Times Roman"/>
                <a:ea typeface="Times Roman"/>
                <a:cs typeface="Times Roman"/>
                <a:sym typeface="Times Roman"/>
              </a:defRPr>
            </a:pPr>
          </a:p>
          <a:p>
            <a:pPr marL="140368" indent="-140368" defTabSz="457200">
              <a:buSzPct val="100000"/>
              <a:buChar char="•"/>
              <a:defRPr b="1" sz="1400">
                <a:latin typeface="Times Roman"/>
                <a:ea typeface="Times Roman"/>
                <a:cs typeface="Times Roman"/>
                <a:sym typeface="Times Roman"/>
              </a:defRPr>
            </a:pPr>
            <a:r>
              <a:t>Translation vectors</a:t>
            </a:r>
          </a:p>
        </p:txBody>
      </p:sp>
      <p:pic>
        <p:nvPicPr>
          <p:cNvPr id="376" name="QZ12UCsfO010V7fkZ2lgA2UnRxF8riwvNXqMrzYjclEBCWSj67SCNtVjrUK1sJ3U9_k4VqRA6zbcnEAX6NB3KkZZ9wCvRhX2xcw12OuVuAweg5evl89y2XhmXp3fuT_2vHGeCf3W3PTHjEuOJv_pOkU.png" descr="QZ12UCsfO010V7fkZ2lgA2UnRxF8riwvNXqMrzYjclEBCWSj67SCNtVjrUK1sJ3U9_k4VqRA6zbcnEAX6NB3KkZZ9wCvRhX2xcw12OuVuAweg5evl89y2XhmXp3fuT_2vHGeCf3W3PTHjEuOJv_pOkU.png"/>
          <p:cNvPicPr>
            <a:picLocks noChangeAspect="1"/>
          </p:cNvPicPr>
          <p:nvPr/>
        </p:nvPicPr>
        <p:blipFill>
          <a:blip r:embed="rId2">
            <a:extLst/>
          </a:blip>
          <a:stretch>
            <a:fillRect/>
          </a:stretch>
        </p:blipFill>
        <p:spPr>
          <a:xfrm>
            <a:off x="4977219" y="1350361"/>
            <a:ext cx="3578619" cy="2367002"/>
          </a:xfrm>
          <a:prstGeom prst="rect">
            <a:avLst/>
          </a:prstGeom>
          <a:ln w="12700">
            <a:miter lim="400000"/>
          </a:ln>
        </p:spPr>
      </p:pic>
      <p:pic>
        <p:nvPicPr>
          <p:cNvPr id="377" name="Image" descr="Image"/>
          <p:cNvPicPr>
            <a:picLocks noChangeAspect="1"/>
          </p:cNvPicPr>
          <p:nvPr/>
        </p:nvPicPr>
        <p:blipFill>
          <a:blip r:embed="rId3">
            <a:extLst/>
          </a:blip>
          <a:stretch>
            <a:fillRect/>
          </a:stretch>
        </p:blipFill>
        <p:spPr>
          <a:xfrm>
            <a:off x="2670332" y="3936603"/>
            <a:ext cx="4773994" cy="216999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pic>
        <p:nvPicPr>
          <p:cNvPr id="380" name="2CQcCrPfIO4N4Fg2crq8yVHsomAwY6AVSo-P_X6LxgLR5OKkLZ0giidCeqSjI5u_ZMQjSbxKCcCIfRcHdz2UzJqOcFiHZvx_CJCdR4m88xFTjk1j5uizqasFbEgcNnjGMJK78hpbBiR9mBUirIOH9XU.png" descr="2CQcCrPfIO4N4Fg2crq8yVHsomAwY6AVSo-P_X6LxgLR5OKkLZ0giidCeqSjI5u_ZMQjSbxKCcCIfRcHdz2UzJqOcFiHZvx_CJCdR4m88xFTjk1j5uizqasFbEgcNnjGMJK78hpbBiR9mBUirIOH9XU.png"/>
          <p:cNvPicPr>
            <a:picLocks noChangeAspect="1"/>
          </p:cNvPicPr>
          <p:nvPr/>
        </p:nvPicPr>
        <p:blipFill>
          <a:blip r:embed="rId2">
            <a:extLst/>
          </a:blip>
          <a:stretch>
            <a:fillRect/>
          </a:stretch>
        </p:blipFill>
        <p:spPr>
          <a:xfrm>
            <a:off x="119607" y="1114487"/>
            <a:ext cx="4808774" cy="5083744"/>
          </a:xfrm>
          <a:prstGeom prst="rect">
            <a:avLst/>
          </a:prstGeom>
          <a:ln w="12700">
            <a:miter lim="400000"/>
          </a:ln>
        </p:spPr>
      </p:pic>
      <p:sp>
        <p:nvSpPr>
          <p:cNvPr id="381" name="Toe x Tec x Tca x Tap = Top…"/>
          <p:cNvSpPr txBox="1"/>
          <p:nvPr/>
        </p:nvSpPr>
        <p:spPr>
          <a:xfrm>
            <a:off x="4826433" y="2129469"/>
            <a:ext cx="3488282" cy="34479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457200">
              <a:spcBef>
                <a:spcPts val="1600"/>
              </a:spcBef>
              <a:defRPr sz="2300">
                <a:latin typeface="Times New Roman"/>
                <a:ea typeface="Times New Roman"/>
                <a:cs typeface="Times New Roman"/>
                <a:sym typeface="Times New Roman"/>
              </a:defRPr>
            </a:pPr>
            <a:r>
              <a:t>Toe x Tec x Tca x Tap = Top </a:t>
            </a:r>
          </a:p>
          <a:p>
            <a:pPr lvl="1" indent="228600" defTabSz="457200">
              <a:spcBef>
                <a:spcPts val="1600"/>
              </a:spcBef>
              <a:defRPr sz="1200">
                <a:latin typeface="Times New Roman"/>
                <a:ea typeface="Times New Roman"/>
                <a:cs typeface="Times New Roman"/>
                <a:sym typeface="Times New Roman"/>
              </a:defRPr>
            </a:pPr>
            <a:r>
              <a:t>Where,</a:t>
            </a:r>
            <a:endParaRPr>
              <a:latin typeface="Times Roman"/>
              <a:ea typeface="Times Roman"/>
              <a:cs typeface="Times Roman"/>
              <a:sym typeface="Times Roman"/>
            </a:endParaRPr>
          </a:p>
          <a:p>
            <a:pPr lvl="1" defTabSz="457200">
              <a:spcBef>
                <a:spcPts val="1600"/>
              </a:spcBef>
              <a:defRPr sz="1200">
                <a:latin typeface="Times New Roman"/>
                <a:ea typeface="Times New Roman"/>
                <a:cs typeface="Times New Roman"/>
                <a:sym typeface="Times New Roman"/>
              </a:defRPr>
            </a:pPr>
            <a:r>
              <a:t>Toe =  Transformation from Origin to End Effector</a:t>
            </a:r>
          </a:p>
          <a:p>
            <a:pPr lvl="1" defTabSz="457200">
              <a:spcBef>
                <a:spcPts val="1600"/>
              </a:spcBef>
              <a:defRPr sz="1200">
                <a:latin typeface="Times New Roman"/>
                <a:ea typeface="Times New Roman"/>
                <a:cs typeface="Times New Roman"/>
                <a:sym typeface="Times New Roman"/>
              </a:defRPr>
            </a:pPr>
            <a:r>
              <a:t>Tec =  Transformation from End Effector to Camera</a:t>
            </a:r>
          </a:p>
          <a:p>
            <a:pPr lvl="1" defTabSz="457200">
              <a:spcBef>
                <a:spcPts val="1600"/>
              </a:spcBef>
              <a:defRPr sz="1200">
                <a:latin typeface="Times New Roman"/>
                <a:ea typeface="Times New Roman"/>
                <a:cs typeface="Times New Roman"/>
                <a:sym typeface="Times New Roman"/>
              </a:defRPr>
            </a:pPr>
            <a:r>
              <a:t>Tca =  Transformation from Camera to ArUco Marker</a:t>
            </a:r>
          </a:p>
          <a:p>
            <a:pPr lvl="1" defTabSz="457200">
              <a:spcBef>
                <a:spcPts val="1600"/>
              </a:spcBef>
              <a:defRPr sz="1200">
                <a:latin typeface="Times New Roman"/>
                <a:ea typeface="Times New Roman"/>
                <a:cs typeface="Times New Roman"/>
                <a:sym typeface="Times New Roman"/>
              </a:defRPr>
            </a:pPr>
            <a:r>
              <a:t>Tap = Transformation from ArUco Marker to Port</a:t>
            </a:r>
          </a:p>
          <a:p>
            <a:pPr lvl="1" defTabSz="457200">
              <a:spcBef>
                <a:spcPts val="1600"/>
              </a:spcBef>
              <a:defRPr sz="1200">
                <a:latin typeface="Times New Roman"/>
                <a:ea typeface="Times New Roman"/>
                <a:cs typeface="Times New Roman"/>
                <a:sym typeface="Times New Roman"/>
              </a:defRPr>
            </a:pPr>
            <a:r>
              <a:t>Top = Transformation from Origin to Port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84"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b="1" sz="2000">
                <a:latin typeface="Times New Roman"/>
                <a:ea typeface="Times New Roman"/>
                <a:cs typeface="Times New Roman"/>
                <a:sym typeface="Times New Roman"/>
              </a:defRPr>
            </a:pPr>
            <a:r>
              <a:t>Discrepancy in Servo Positioning:</a:t>
            </a:r>
          </a:p>
          <a:p>
            <a:pPr marL="200526" indent="-200526" defTabSz="457200">
              <a:buSzPct val="100000"/>
              <a:buChar char="•"/>
              <a:defRPr sz="2000">
                <a:latin typeface="Times New Roman"/>
                <a:ea typeface="Times New Roman"/>
                <a:cs typeface="Times New Roman"/>
                <a:sym typeface="Times New Roman"/>
              </a:defRPr>
            </a:pPr>
            <a:r>
              <a:t>Physical range did not match logical range</a:t>
            </a:r>
          </a:p>
          <a:p>
            <a:pPr marL="200526" indent="-200526" defTabSz="457200">
              <a:buSzPct val="100000"/>
              <a:buChar char="•"/>
              <a:defRPr sz="2000">
                <a:latin typeface="Times New Roman"/>
                <a:ea typeface="Times New Roman"/>
                <a:cs typeface="Times New Roman"/>
                <a:sym typeface="Times New Roman"/>
              </a:defRPr>
            </a:pPr>
            <a:r>
              <a:t>30 to 150 degree -&gt; Physical range</a:t>
            </a:r>
          </a:p>
          <a:p>
            <a:pPr marL="200526" indent="-200526" defTabSz="457200">
              <a:buSzPct val="100000"/>
              <a:buChar char="•"/>
              <a:defRPr sz="2000">
                <a:latin typeface="Times New Roman"/>
                <a:ea typeface="Times New Roman"/>
                <a:cs typeface="Times New Roman"/>
                <a:sym typeface="Times New Roman"/>
              </a:defRPr>
            </a:pPr>
            <a:r>
              <a:t>0 to 180 degree -&gt; Logical range</a:t>
            </a:r>
          </a:p>
          <a:p>
            <a:pPr marL="200526" indent="-200526" defTabSz="457200">
              <a:buSzPct val="100000"/>
              <a:buChar char="•"/>
              <a:defRPr sz="2000">
                <a:latin typeface="Times New Roman"/>
                <a:ea typeface="Times New Roman"/>
                <a:cs typeface="Times New Roman"/>
                <a:sym typeface="Times New Roman"/>
              </a:defRPr>
            </a:pPr>
          </a:p>
          <a:p>
            <a:pPr defTabSz="457200">
              <a:defRPr b="1" sz="2000">
                <a:latin typeface="Times New Roman"/>
                <a:ea typeface="Times New Roman"/>
                <a:cs typeface="Times New Roman"/>
                <a:sym typeface="Times New Roman"/>
              </a:defRPr>
            </a:pPr>
            <a:r>
              <a:t>Linear Expression Mapping:</a:t>
            </a:r>
          </a:p>
          <a:p>
            <a:pPr marL="200526" indent="-200526" defTabSz="457200">
              <a:buSzPct val="100000"/>
              <a:buChar char="•"/>
              <a:defRPr sz="2000">
                <a:latin typeface="Times New Roman"/>
                <a:ea typeface="Times New Roman"/>
                <a:cs typeface="Times New Roman"/>
                <a:sym typeface="Times New Roman"/>
              </a:defRPr>
            </a:pPr>
            <a:r>
              <a:t>mapped_angle = (angle - 30) * (180 / (150 - 30))</a:t>
            </a:r>
          </a:p>
          <a:p>
            <a:pPr marL="200526" indent="-200526" defTabSz="457200">
              <a:buSzPct val="100000"/>
              <a:buChar char="•"/>
              <a:defRPr sz="2000">
                <a:latin typeface="Times New Roman"/>
                <a:ea typeface="Times New Roman"/>
                <a:cs typeface="Times New Roman"/>
                <a:sym typeface="Times New Roman"/>
              </a:defRPr>
            </a:pPr>
          </a:p>
          <a:p>
            <a:pPr defTabSz="457200">
              <a:defRPr b="1" sz="2000">
                <a:latin typeface="Times Roman"/>
                <a:ea typeface="Times Roman"/>
                <a:cs typeface="Times Roman"/>
                <a:sym typeface="Times Roman"/>
              </a:defRPr>
            </a:pPr>
            <a:r>
              <a:t>Impact on Project:</a:t>
            </a:r>
            <a:endParaRPr>
              <a:latin typeface="Times New Roman"/>
              <a:ea typeface="Times New Roman"/>
              <a:cs typeface="Times New Roman"/>
              <a:sym typeface="Times New Roman"/>
            </a:endParaRPr>
          </a:p>
          <a:p>
            <a:pPr marL="200526" indent="-200526" defTabSz="457200">
              <a:buSzPct val="100000"/>
              <a:buChar char="•"/>
              <a:defRPr sz="2000">
                <a:latin typeface="Times New Roman"/>
                <a:ea typeface="Times New Roman"/>
                <a:cs typeface="Times New Roman"/>
                <a:sym typeface="Times New Roman"/>
              </a:defRPr>
            </a:pPr>
            <a:r>
              <a:t>Proper functioning and accurate positioning</a:t>
            </a:r>
          </a:p>
        </p:txBody>
      </p:sp>
      <p:pic>
        <p:nvPicPr>
          <p:cNvPr id="385" name="Image" descr="Image"/>
          <p:cNvPicPr>
            <a:picLocks noChangeAspect="1"/>
          </p:cNvPicPr>
          <p:nvPr/>
        </p:nvPicPr>
        <p:blipFill>
          <a:blip r:embed="rId2">
            <a:extLst/>
          </a:blip>
          <a:stretch>
            <a:fillRect/>
          </a:stretch>
        </p:blipFill>
        <p:spPr>
          <a:xfrm>
            <a:off x="5126285" y="3472605"/>
            <a:ext cx="2994663" cy="299466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Footer Placeholder 4"/>
          <p:cNvSpPr txBox="1"/>
          <p:nvPr/>
        </p:nvSpPr>
        <p:spPr>
          <a:xfrm>
            <a:off x="3074670" y="6385245"/>
            <a:ext cx="2994663"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Arial Black"/>
                <a:ea typeface="Arial Black"/>
                <a:cs typeface="Arial Black"/>
                <a:sym typeface="Arial Black"/>
              </a:defRPr>
            </a:lvl1pPr>
          </a:lstStyle>
          <a:p>
            <a:pPr/>
            <a:r>
              <a:t>18MHP109L- Major Project</a:t>
            </a:r>
          </a:p>
        </p:txBody>
      </p:sp>
      <p:sp>
        <p:nvSpPr>
          <p:cNvPr id="388"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b="1" sz="2000">
                <a:latin typeface="Times New Roman"/>
                <a:ea typeface="Times New Roman"/>
                <a:cs typeface="Times New Roman"/>
                <a:sym typeface="Times New Roman"/>
              </a:defRPr>
            </a:lvl1pPr>
          </a:lstStyle>
          <a:p>
            <a:pPr/>
            <a:r>
              <a:t>Relative positioning(better alternative):</a:t>
            </a:r>
          </a:p>
        </p:txBody>
      </p:sp>
      <p:pic>
        <p:nvPicPr>
          <p:cNvPr id="389" name="Image" descr="Image"/>
          <p:cNvPicPr>
            <a:picLocks noChangeAspect="1"/>
          </p:cNvPicPr>
          <p:nvPr/>
        </p:nvPicPr>
        <p:blipFill>
          <a:blip r:embed="rId2">
            <a:extLst/>
          </a:blip>
          <a:stretch>
            <a:fillRect/>
          </a:stretch>
        </p:blipFill>
        <p:spPr>
          <a:xfrm>
            <a:off x="1475881" y="2113901"/>
            <a:ext cx="6076947" cy="375553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extBox 7"/>
          <p:cNvSpPr txBox="1"/>
          <p:nvPr/>
        </p:nvSpPr>
        <p:spPr>
          <a:xfrm>
            <a:off x="500400" y="963359"/>
            <a:ext cx="8489521" cy="419953"/>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150000"/>
              </a:lnSpc>
              <a:defRPr spc="-1" sz="2400" u="sng">
                <a:solidFill>
                  <a:srgbClr val="C00000"/>
                </a:solidFill>
                <a:latin typeface="Times New Roman"/>
                <a:ea typeface="Times New Roman"/>
                <a:cs typeface="Times New Roman"/>
                <a:sym typeface="Times New Roman"/>
              </a:defRPr>
            </a:lvl1pPr>
          </a:lstStyle>
          <a:p>
            <a:pPr/>
            <a:r>
              <a:t>Components required with Price details </a:t>
            </a:r>
          </a:p>
        </p:txBody>
      </p:sp>
      <p:graphicFrame>
        <p:nvGraphicFramePr>
          <p:cNvPr id="392" name="Table 8"/>
          <p:cNvGraphicFramePr/>
          <p:nvPr/>
        </p:nvGraphicFramePr>
        <p:xfrm>
          <a:off x="454025" y="1585594"/>
          <a:ext cx="8394066" cy="35661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0885"/>
                <a:gridCol w="2066925"/>
                <a:gridCol w="1535430"/>
                <a:gridCol w="1262380"/>
                <a:gridCol w="1398905"/>
                <a:gridCol w="1399540"/>
              </a:tblGrid>
              <a:tr h="640080">
                <a:tc>
                  <a:txBody>
                    <a:bodyPr/>
                    <a:lstStyle/>
                    <a:p>
                      <a:pPr algn="ctr">
                        <a:defRPr spc="0" sz="1800"/>
                      </a:pPr>
                      <a:r>
                        <a:rPr b="1" spc="-1">
                          <a:latin typeface="Times New Roman"/>
                          <a:ea typeface="Times New Roman"/>
                          <a:cs typeface="Times New Roman"/>
                        </a:rPr>
                        <a:t>S.No</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a:latin typeface="Times New Roman"/>
                          <a:ea typeface="Times New Roman"/>
                          <a:cs typeface="Times New Roman"/>
                        </a:rPr>
                        <a:t>Component Name</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a:latin typeface="Times New Roman"/>
                          <a:ea typeface="Times New Roman"/>
                          <a:cs typeface="Times New Roman"/>
                        </a:rPr>
                        <a:t>Specification</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a:latin typeface="Times New Roman"/>
                          <a:ea typeface="Times New Roman"/>
                          <a:cs typeface="Times New Roman"/>
                        </a:rPr>
                        <a:t>Price /piece (INR)</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a:latin typeface="Times New Roman"/>
                          <a:ea typeface="Times New Roman"/>
                          <a:cs typeface="Times New Roman"/>
                        </a:rPr>
                        <a:t>Quantity required</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a:latin typeface="Times New Roman"/>
                          <a:ea typeface="Times New Roman"/>
                          <a:cs typeface="Times New Roman"/>
                        </a:rPr>
                        <a:t>Total Cost (INR)</a:t>
                      </a:r>
                    </a:p>
                  </a:txBody>
                  <a:tcPr marL="45720" marR="45720" marT="45720" marB="45720" anchor="ctr"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Motor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40KG Load</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1400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6</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8400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2</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Raspberry Pi 4</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8GB</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8000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8000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3</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3d Printed parts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4</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Camera</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5mp</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750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750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5</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Cables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6 </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Data Bus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(For camera)</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7</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Heat Sink</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sym typeface="Arial"/>
                        </a:defRPr>
                      </a:pP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8</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lstStyle/>
                    <a:p>
                      <a:pPr algn="ctr">
                        <a:defRPr spc="0" sz="1800"/>
                      </a:pPr>
                      <a:r>
                        <a:rPr spc="-1">
                          <a:latin typeface="Times New Roman"/>
                          <a:ea typeface="Times New Roman"/>
                          <a:cs typeface="Times New Roman"/>
                        </a:rPr>
                        <a:t>8</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Dual camera</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IMX219-83 </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5900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1</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spc="-1">
                          <a:latin typeface="Times New Roman"/>
                          <a:ea typeface="Times New Roman"/>
                          <a:cs typeface="Times New Roman"/>
                        </a:rPr>
                        <a:t>5900</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93"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PlaceHolder 1"/>
          <p:cNvSpPr txBox="1"/>
          <p:nvPr>
            <p:ph type="title"/>
          </p:nvPr>
        </p:nvSpPr>
        <p:spPr>
          <a:xfrm>
            <a:off x="628919" y="706320"/>
            <a:ext cx="7886522" cy="1325161"/>
          </a:xfrm>
          <a:prstGeom prst="rect">
            <a:avLst/>
          </a:prstGeom>
        </p:spPr>
        <p:txBody>
          <a:bodyPr lIns="44999" tIns="44999" rIns="44999" bIns="44999"/>
          <a:lstStyle>
            <a:lvl1pPr>
              <a:lnSpc>
                <a:spcPct val="90000"/>
              </a:lnSpc>
              <a:defRPr spc="-100" sz="2400" u="sng">
                <a:solidFill>
                  <a:srgbClr val="C00000"/>
                </a:solidFill>
                <a:latin typeface="Times New Roman"/>
                <a:ea typeface="Times New Roman"/>
                <a:cs typeface="Times New Roman"/>
                <a:sym typeface="Times New Roman"/>
              </a:defRPr>
            </a:lvl1pPr>
          </a:lstStyle>
          <a:p>
            <a:pPr/>
            <a:r>
              <a:t>Work split up among the members</a:t>
            </a:r>
          </a:p>
        </p:txBody>
      </p:sp>
      <p:sp>
        <p:nvSpPr>
          <p:cNvPr id="396" name="PlaceHolder 2"/>
          <p:cNvSpPr txBox="1"/>
          <p:nvPr>
            <p:ph type="body" idx="1"/>
          </p:nvPr>
        </p:nvSpPr>
        <p:spPr>
          <a:xfrm>
            <a:off x="628559" y="1825560"/>
            <a:ext cx="7886522" cy="4350961"/>
          </a:xfrm>
          <a:prstGeom prst="rect">
            <a:avLst/>
          </a:prstGeom>
        </p:spPr>
        <p:txBody>
          <a:bodyPr lIns="44999" tIns="44999" rIns="44999" bIns="44999"/>
          <a:lstStyle/>
          <a:p>
            <a:pPr marL="226059" indent="-226059" algn="just">
              <a:lnSpc>
                <a:spcPct val="90000"/>
              </a:lnSpc>
              <a:spcBef>
                <a:spcPts val="900"/>
              </a:spcBef>
              <a:buClr>
                <a:srgbClr val="000000"/>
              </a:buClr>
              <a:buSzPct val="100000"/>
              <a:buFont typeface="Arial"/>
              <a:buChar char="•"/>
              <a:defRPr spc="-100" sz="2000">
                <a:latin typeface="Times New Roman"/>
                <a:ea typeface="Times New Roman"/>
                <a:cs typeface="Times New Roman"/>
                <a:sym typeface="Times New Roman"/>
              </a:defRPr>
            </a:pPr>
            <a:r>
              <a:t>Devyanshu Khare : Design and Modelling of the whole system in CAD along with Embedded systems and circuit schemanics. 3D prinitng</a:t>
            </a:r>
            <a:endParaRPr spc="-1">
              <a:latin typeface="Calibri"/>
              <a:ea typeface="Calibri"/>
              <a:cs typeface="Calibri"/>
              <a:sym typeface="Calibri"/>
            </a:endParaRPr>
          </a:p>
          <a:p>
            <a:pPr marL="226059" indent="-226059" algn="just">
              <a:lnSpc>
                <a:spcPct val="90000"/>
              </a:lnSpc>
              <a:spcBef>
                <a:spcPts val="900"/>
              </a:spcBef>
              <a:buClr>
                <a:srgbClr val="000000"/>
              </a:buClr>
              <a:buSzPct val="100000"/>
              <a:buFont typeface="Arial"/>
              <a:buChar char="•"/>
              <a:defRPr spc="-100" sz="2000">
                <a:latin typeface="Times New Roman"/>
                <a:ea typeface="Times New Roman"/>
                <a:cs typeface="Times New Roman"/>
                <a:sym typeface="Times New Roman"/>
              </a:defRPr>
            </a:pPr>
            <a:r>
              <a:t>Priyanshu Ranka : Vision system using OpenCv and positioning of the charger with resect to the charging port.</a:t>
            </a:r>
            <a:endParaRPr spc="-1">
              <a:latin typeface="Calibri"/>
              <a:ea typeface="Calibri"/>
              <a:cs typeface="Calibri"/>
              <a:sym typeface="Calibri"/>
            </a:endParaRPr>
          </a:p>
          <a:p>
            <a:pPr marL="226059" indent="-226059" algn="just">
              <a:lnSpc>
                <a:spcPct val="90000"/>
              </a:lnSpc>
              <a:spcBef>
                <a:spcPts val="900"/>
              </a:spcBef>
              <a:buClr>
                <a:srgbClr val="000000"/>
              </a:buClr>
              <a:buSzPct val="100000"/>
              <a:buFont typeface="Arial"/>
              <a:buChar char="•"/>
              <a:defRPr spc="-100" sz="2000">
                <a:latin typeface="Times New Roman"/>
                <a:ea typeface="Times New Roman"/>
                <a:cs typeface="Times New Roman"/>
                <a:sym typeface="Times New Roman"/>
              </a:defRPr>
            </a:pPr>
            <a:r>
              <a:t>Keshav Bhardwaj : Control and feedback system using Ros2 and other required softwares.</a:t>
            </a:r>
            <a:endParaRPr spc="-1">
              <a:latin typeface="Calibri"/>
              <a:ea typeface="Calibri"/>
              <a:cs typeface="Calibri"/>
              <a:sym typeface="Calibri"/>
            </a:endParaRPr>
          </a:p>
          <a:p>
            <a:pPr marL="226059" indent="-226059" algn="just">
              <a:lnSpc>
                <a:spcPct val="90000"/>
              </a:lnSpc>
              <a:spcBef>
                <a:spcPts val="900"/>
              </a:spcBef>
              <a:buClr>
                <a:srgbClr val="000000"/>
              </a:buClr>
              <a:buSzPct val="100000"/>
              <a:buFont typeface="Arial"/>
              <a:buChar char="•"/>
              <a:defRPr spc="-100" sz="2000">
                <a:latin typeface="Times New Roman"/>
                <a:ea typeface="Times New Roman"/>
                <a:cs typeface="Times New Roman"/>
                <a:sym typeface="Times New Roman"/>
              </a:defRPr>
            </a:pPr>
            <a:r>
              <a:t>The fabrication and assembly of the system shall be done by all members. Algorithms to be done by Keshav and Priyanshu depending upon the compatibility of the softwares to be intergrated together.</a:t>
            </a:r>
          </a:p>
        </p:txBody>
      </p:sp>
      <p:sp>
        <p:nvSpPr>
          <p:cNvPr id="397"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extBox 7"/>
          <p:cNvSpPr txBox="1"/>
          <p:nvPr/>
        </p:nvSpPr>
        <p:spPr>
          <a:xfrm>
            <a:off x="428399" y="1164959"/>
            <a:ext cx="8489522" cy="304296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just">
              <a:lnSpc>
                <a:spcPct val="150000"/>
              </a:lnSpc>
              <a:defRPr spc="-1" sz="2400" u="sng">
                <a:solidFill>
                  <a:srgbClr val="C00000"/>
                </a:solidFill>
                <a:latin typeface="Times New Roman"/>
                <a:ea typeface="Times New Roman"/>
                <a:cs typeface="Times New Roman"/>
                <a:sym typeface="Times New Roman"/>
              </a:defRPr>
            </a:pPr>
            <a:r>
              <a:t>Expected outcome </a:t>
            </a:r>
            <a:r>
              <a:rPr>
                <a:solidFill>
                  <a:srgbClr val="FF0000"/>
                </a:solidFill>
              </a:rPr>
              <a:t> </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By the end of the project, we would’ve achieved the following </a:t>
            </a:r>
          </a:p>
          <a:p>
            <a:pPr lvl="1" marL="8001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Simulation of proposed model ie Electrohub.</a:t>
            </a:r>
          </a:p>
          <a:p>
            <a:pPr lvl="1" marL="8001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Design and fabrication of the autonomous charging system for Electric Vehicle.</a:t>
            </a:r>
          </a:p>
          <a:p>
            <a:pPr lvl="1" marL="8001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Analyzing results of the robot system model for charging application to get minimum of 80-85% accuracy</a:t>
            </a:r>
          </a:p>
        </p:txBody>
      </p:sp>
      <p:sp>
        <p:nvSpPr>
          <p:cNvPr id="400"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extBox 7"/>
          <p:cNvSpPr txBox="1"/>
          <p:nvPr/>
        </p:nvSpPr>
        <p:spPr>
          <a:xfrm>
            <a:off x="252719" y="954719"/>
            <a:ext cx="8489522" cy="4880853"/>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nSpc>
                <a:spcPct val="150000"/>
              </a:lnSpc>
              <a:defRPr spc="-1" sz="2400" u="sng">
                <a:solidFill>
                  <a:srgbClr val="C00000"/>
                </a:solidFill>
                <a:latin typeface="Times New Roman"/>
                <a:ea typeface="Times New Roman"/>
                <a:cs typeface="Times New Roman"/>
                <a:sym typeface="Times New Roman"/>
              </a:defRPr>
            </a:pPr>
            <a:r>
              <a:t>References</a:t>
            </a:r>
          </a:p>
          <a:p>
            <a:pPr marL="171450" indent="-171450" algn="just">
              <a:lnSpc>
                <a:spcPct val="150000"/>
              </a:lnSpc>
              <a:buClr>
                <a:srgbClr val="000000"/>
              </a:buClr>
              <a:buSzPct val="100000"/>
              <a:buFont typeface="Arial"/>
              <a:buChar char="•"/>
              <a:defRPr spc="-1" sz="1600">
                <a:latin typeface="Times New Roman"/>
                <a:ea typeface="Times New Roman"/>
                <a:cs typeface="Times New Roman"/>
                <a:sym typeface="Times New Roman"/>
              </a:defRPr>
            </a:pPr>
            <a:r>
              <a:t>Miseikis, Justinas &amp; Rüther, Matthias &amp; Walzel, Bernhard &amp; Hirz, Mario &amp; Brunner, Helmut. (2017). 3D Vision Guided Robotic Charging Station for Electric and Plug-in Hybrid Vehicles. </a:t>
            </a:r>
          </a:p>
          <a:p>
            <a:pPr marL="171450" indent="-171450" algn="just">
              <a:lnSpc>
                <a:spcPct val="150000"/>
              </a:lnSpc>
              <a:buClr>
                <a:srgbClr val="000000"/>
              </a:buClr>
              <a:buSzPct val="100000"/>
              <a:buFont typeface="Arial"/>
              <a:buChar char="•"/>
              <a:defRPr spc="-1" sz="1600">
                <a:latin typeface="Times New Roman"/>
                <a:ea typeface="Times New Roman"/>
                <a:cs typeface="Times New Roman"/>
                <a:sym typeface="Times New Roman"/>
              </a:defRPr>
            </a:pPr>
            <a:r>
              <a:t>Saputra, H.M., Nor, N.S.M., Rijanto, E. et al. A review of robotic charging for electric vehicles. Int J Intell Robot Appl (2023). https://doi.org/10.1007/s41315-023-00306-x</a:t>
            </a:r>
          </a:p>
          <a:p>
            <a:pPr marL="171450" indent="-171450" algn="just">
              <a:lnSpc>
                <a:spcPct val="150000"/>
              </a:lnSpc>
              <a:buClr>
                <a:srgbClr val="000000"/>
              </a:buClr>
              <a:buSzPct val="100000"/>
              <a:buFont typeface="Arial"/>
              <a:buChar char="•"/>
              <a:defRPr spc="-1" sz="1600">
                <a:latin typeface="Times New Roman"/>
                <a:ea typeface="Times New Roman"/>
                <a:cs typeface="Times New Roman"/>
                <a:sym typeface="Times New Roman"/>
              </a:defRPr>
            </a:pPr>
            <a:r>
              <a:t>Donghee Noh, Seonhyeong Kim, Seojeong Kim et al. Docking Method for Electric Vehicle Charging Terminal Using Monocular Camera, 08 August 2023, PREPRINT (Version 1) available at Research Square [https://doi.org/10.21203/rs.3.rs-3180077/v1]</a:t>
            </a:r>
          </a:p>
          <a:p>
            <a:pPr marL="171450" indent="-171450" algn="just">
              <a:lnSpc>
                <a:spcPct val="150000"/>
              </a:lnSpc>
              <a:buClr>
                <a:srgbClr val="000000"/>
              </a:buClr>
              <a:buSzPct val="100000"/>
              <a:buFont typeface="Arial"/>
              <a:buChar char="•"/>
              <a:defRPr spc="-1" sz="1600">
                <a:latin typeface="Times New Roman"/>
                <a:ea typeface="Times New Roman"/>
                <a:cs typeface="Times New Roman"/>
                <a:sym typeface="Times New Roman"/>
              </a:defRPr>
            </a:pPr>
            <a:r>
              <a:t>P. Quan, Y. Lou, H. Lin, Z. Liang and S. Di, "Research on Fast Identification and Location of Contour Features of Electric Vehicle Charging Port in Complex Scenes," in IEEE Access, vol. 10, pp. 26702-26714, 2022, doi: 10.1109/ACCESS.2021.3092210.</a:t>
            </a:r>
          </a:p>
          <a:p>
            <a:pPr marL="171450" indent="-171450" algn="just">
              <a:lnSpc>
                <a:spcPct val="150000"/>
              </a:lnSpc>
              <a:buClr>
                <a:srgbClr val="000000"/>
              </a:buClr>
              <a:buSzPct val="100000"/>
              <a:buFont typeface="Arial"/>
              <a:buChar char="•"/>
              <a:defRPr spc="-1" sz="1600">
                <a:latin typeface="Times New Roman"/>
                <a:ea typeface="Times New Roman"/>
                <a:cs typeface="Times New Roman"/>
                <a:sym typeface="Times New Roman"/>
              </a:defRPr>
            </a:pPr>
            <a:r>
              <a:t>V. C. Mahaadevan, R. Narayanamoorthi, S. Panda, S. Dutta and G. Dooly, "AViTRoN: Advanced Vision Track Routing and Navigation for Autonomous Charging of Electric Vehicles," in IEEE Access, vol. 12, pp. 12402-12423, 2024, doi: 10.1109/ACCESS.2024.3355018.</a:t>
            </a:r>
          </a:p>
        </p:txBody>
      </p:sp>
      <p:sp>
        <p:nvSpPr>
          <p:cNvPr id="403"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extBox 7"/>
          <p:cNvSpPr txBox="1"/>
          <p:nvPr/>
        </p:nvSpPr>
        <p:spPr>
          <a:xfrm>
            <a:off x="500400" y="1608840"/>
            <a:ext cx="8489521" cy="1447908"/>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lnSpc>
                <a:spcPct val="150000"/>
              </a:lnSpc>
              <a:defRPr spc="-1" sz="9600">
                <a:solidFill>
                  <a:srgbClr val="FF0000"/>
                </a:solidFill>
                <a:latin typeface="Times New Roman"/>
                <a:ea typeface="Times New Roman"/>
                <a:cs typeface="Times New Roman"/>
                <a:sym typeface="Times New Roman"/>
              </a:defRPr>
            </a:lvl1pPr>
          </a:lstStyle>
          <a:p>
            <a:pPr/>
            <a:r>
              <a:t>Thank You</a:t>
            </a:r>
          </a:p>
        </p:txBody>
      </p:sp>
      <p:sp>
        <p:nvSpPr>
          <p:cNvPr id="406"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laceHolder 1"/>
          <p:cNvSpPr txBox="1"/>
          <p:nvPr>
            <p:ph type="body" sz="quarter" idx="1"/>
          </p:nvPr>
        </p:nvSpPr>
        <p:spPr>
          <a:xfrm>
            <a:off x="510479" y="996840"/>
            <a:ext cx="7886522" cy="481681"/>
          </a:xfrm>
          <a:prstGeom prst="rect">
            <a:avLst/>
          </a:prstGeom>
        </p:spPr>
        <p:txBody>
          <a:bodyPr lIns="44999" tIns="44999" rIns="44999" bIns="44999"/>
          <a:lstStyle>
            <a:lvl1pPr>
              <a:lnSpc>
                <a:spcPct val="72000"/>
              </a:lnSpc>
              <a:spcBef>
                <a:spcPts val="1000"/>
              </a:spcBef>
              <a:defRPr spc="-100" sz="2400" u="sng">
                <a:solidFill>
                  <a:srgbClr val="C00000"/>
                </a:solidFill>
                <a:latin typeface="Times New Roman"/>
                <a:ea typeface="Times New Roman"/>
                <a:cs typeface="Times New Roman"/>
                <a:sym typeface="Times New Roman"/>
              </a:defRPr>
            </a:lvl1pPr>
          </a:lstStyle>
          <a:p>
            <a:pPr/>
            <a:r>
              <a:t>Literature Review</a:t>
            </a:r>
          </a:p>
        </p:txBody>
      </p:sp>
      <p:graphicFrame>
        <p:nvGraphicFramePr>
          <p:cNvPr id="240" name="Table 6"/>
          <p:cNvGraphicFramePr/>
          <p:nvPr/>
        </p:nvGraphicFramePr>
        <p:xfrm>
          <a:off x="510479" y="1433880"/>
          <a:ext cx="8186761" cy="21747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6560"/>
                <a:gridCol w="1611360"/>
                <a:gridCol w="2869560"/>
                <a:gridCol w="1505880"/>
                <a:gridCol w="1463400"/>
              </a:tblGrid>
              <a:tr h="457200">
                <a:tc>
                  <a:txBody>
                    <a:bodyPr/>
                    <a:lstStyle/>
                    <a:p>
                      <a:pPr algn="ctr">
                        <a:defRPr spc="0" sz="1800"/>
                      </a:pPr>
                      <a:r>
                        <a:rPr b="1" spc="-1" sz="1200">
                          <a:latin typeface="Times New Roman"/>
                          <a:ea typeface="Times New Roman"/>
                          <a:cs typeface="Times New Roman"/>
                        </a:rPr>
                        <a:t>S.No</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Title of the Paper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Authors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Journal Name &amp; year</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defRPr spc="0" sz="1800"/>
                      </a:pPr>
                      <a:r>
                        <a:rPr b="1" spc="-1" sz="1200">
                          <a:latin typeface="Times New Roman"/>
                          <a:ea typeface="Times New Roman"/>
                          <a:cs typeface="Times New Roman"/>
                        </a:rPr>
                        <a:t>Remarks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lstStyle/>
                    <a:p>
                      <a:pPr algn="ctr">
                        <a:defRPr spc="0" sz="1800"/>
                      </a:pPr>
                      <a:r>
                        <a:rPr spc="-1" sz="1200">
                          <a:latin typeface="Times New Roman"/>
                          <a:ea typeface="Times New Roman"/>
                          <a:cs typeface="Times New Roman"/>
                        </a:rPr>
                        <a:t>4</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Research on Fast Identification and Location of Contour Features of Electric Vehicle Charging Port in Complex Scenes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Pengkun Quan, Ya’nan Lou, Haoyu Lin, Zhuo Liang, Shichun Di </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z="1200">
                          <a:latin typeface="Times New Roman"/>
                          <a:ea typeface="Times New Roman"/>
                          <a:cs typeface="Times New Roman"/>
                        </a:defRPr>
                      </a:pPr>
                      <a:r>
                        <a:t>IEEE Access, </a:t>
                      </a:r>
                    </a:p>
                    <a:p>
                      <a:pPr>
                        <a:defRPr sz="1200">
                          <a:latin typeface="Times New Roman"/>
                          <a:ea typeface="Times New Roman"/>
                          <a:cs typeface="Times New Roman"/>
                        </a:defRPr>
                      </a:pPr>
                      <a:r>
                        <a:t>May21, 2023</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Hough Circle and Hough Line-Rough Positioning and QCS Method-Precise Positioning, Perspective-n-Point (PnP) Algorithm, Aubo-i10 RobotArm,</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lstStyle/>
                    <a:p>
                      <a:pPr algn="ctr">
                        <a:defRPr spc="0" sz="1800"/>
                      </a:pPr>
                      <a:r>
                        <a:rPr spc="-1" sz="1200">
                          <a:latin typeface="Times New Roman"/>
                          <a:ea typeface="Times New Roman"/>
                          <a:cs typeface="Times New Roman"/>
                        </a:rPr>
                        <a:t>5</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AViTRoN: Advanced Vision Track Routing andNavigation for Autonomous Charging of Electric Vehicles</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V. C. Mahaadevan, R. Narayanmoorthi, Sayantan Panda,Sankhadeep Dutta, Gerard Dooly</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pc="0" sz="1800"/>
                      </a:pPr>
                      <a:r>
                        <a:rPr spc="-1" sz="1200">
                          <a:latin typeface="Times New Roman"/>
                          <a:ea typeface="Times New Roman"/>
                          <a:cs typeface="Times New Roman"/>
                        </a:rPr>
                        <a:t>IEEE Access, 16 Jan 2024</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defRPr sz="1200">
                          <a:latin typeface="Times New Roman"/>
                          <a:ea typeface="Times New Roman"/>
                          <a:cs typeface="Times New Roman"/>
                        </a:defRPr>
                      </a:pPr>
                      <a:r>
                        <a:t>Using YOLOv8, IR Sensor and depth sensor within ROS framework, Hough Circle, KM Algorithm,</a:t>
                      </a:r>
                    </a:p>
                  </a:txBody>
                  <a:tcPr marL="45720" marR="45720" marT="45720" marB="4572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41" name="Footer Placeholder 4"/>
          <p:cNvSpPr txBox="1"/>
          <p:nvPr/>
        </p:nvSpPr>
        <p:spPr>
          <a:xfrm>
            <a:off x="2943719"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xtBox 7"/>
          <p:cNvSpPr txBox="1"/>
          <p:nvPr/>
        </p:nvSpPr>
        <p:spPr>
          <a:xfrm>
            <a:off x="326880" y="1124280"/>
            <a:ext cx="8489521" cy="2610206"/>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just">
              <a:lnSpc>
                <a:spcPct val="150000"/>
              </a:lnSpc>
              <a:defRPr spc="-1" sz="2400" u="sng">
                <a:solidFill>
                  <a:srgbClr val="C00000"/>
                </a:solidFill>
                <a:latin typeface="Times New Roman"/>
                <a:ea typeface="Times New Roman"/>
                <a:cs typeface="Times New Roman"/>
                <a:sym typeface="Times New Roman"/>
              </a:defRPr>
            </a:pPr>
            <a:r>
              <a:t>Objective</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Simulate the model in successfully docking and undocking of the charger.</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Improve charging process precision, reducing downtime for EV owners and enhancing overall efficiency in the charging infrastructure. </a:t>
            </a:r>
          </a:p>
          <a:p>
            <a:pPr marL="342900" indent="-342900" algn="just">
              <a:lnSpc>
                <a:spcPct val="150000"/>
              </a:lnSpc>
              <a:buClr>
                <a:srgbClr val="000000"/>
              </a:buClr>
              <a:buSzPct val="100000"/>
              <a:buFont typeface="Helvetica"/>
              <a:buChar char="❑"/>
              <a:defRPr spc="-1" sz="2000">
                <a:latin typeface="Times New Roman"/>
                <a:ea typeface="Times New Roman"/>
                <a:cs typeface="Times New Roman"/>
                <a:sym typeface="Times New Roman"/>
              </a:defRPr>
            </a:pPr>
            <a:r>
              <a:t> Automate docking and undocking of the charger from the charging port with minimal intervention of the car owner.</a:t>
            </a:r>
          </a:p>
        </p:txBody>
      </p:sp>
      <p:sp>
        <p:nvSpPr>
          <p:cNvPr id="246" name="Footer Placeholder 4"/>
          <p:cNvSpPr txBox="1"/>
          <p:nvPr/>
        </p:nvSpPr>
        <p:spPr>
          <a:xfrm>
            <a:off x="2943720" y="6374750"/>
            <a:ext cx="2993041"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extBox 7"/>
          <p:cNvSpPr txBox="1"/>
          <p:nvPr/>
        </p:nvSpPr>
        <p:spPr>
          <a:xfrm>
            <a:off x="500400" y="931319"/>
            <a:ext cx="8489521" cy="419953"/>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150000"/>
              </a:lnSpc>
              <a:defRPr spc="-1" sz="2400" u="sng">
                <a:solidFill>
                  <a:srgbClr val="C00000"/>
                </a:solidFill>
                <a:latin typeface="Times New Roman"/>
                <a:ea typeface="Times New Roman"/>
                <a:cs typeface="Times New Roman"/>
                <a:sym typeface="Times New Roman"/>
              </a:defRPr>
            </a:lvl1pPr>
          </a:lstStyle>
          <a:p>
            <a:pPr/>
            <a:r>
              <a:t>Proposed system</a:t>
            </a:r>
          </a:p>
        </p:txBody>
      </p:sp>
      <p:sp>
        <p:nvSpPr>
          <p:cNvPr id="249" name="Footer Placeholder 4"/>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grpSp>
        <p:nvGrpSpPr>
          <p:cNvPr id="252" name="Group 9"/>
          <p:cNvGrpSpPr/>
          <p:nvPr/>
        </p:nvGrpSpPr>
        <p:grpSpPr>
          <a:xfrm>
            <a:off x="107279" y="1526039"/>
            <a:ext cx="8961482" cy="4532762"/>
            <a:chOff x="0" y="0"/>
            <a:chExt cx="8961480" cy="4532760"/>
          </a:xfrm>
        </p:grpSpPr>
        <p:pic>
          <p:nvPicPr>
            <p:cNvPr id="250" name="Picture 4" descr="Picture 4"/>
            <p:cNvPicPr>
              <a:picLocks noChangeAspect="1"/>
            </p:cNvPicPr>
            <p:nvPr/>
          </p:nvPicPr>
          <p:blipFill>
            <a:blip r:embed="rId2">
              <a:extLst/>
            </a:blip>
            <a:stretch>
              <a:fillRect/>
            </a:stretch>
          </p:blipFill>
          <p:spPr>
            <a:xfrm>
              <a:off x="0" y="0"/>
              <a:ext cx="8961481" cy="4532761"/>
            </a:xfrm>
            <a:prstGeom prst="rect">
              <a:avLst/>
            </a:prstGeom>
            <a:ln w="12700" cap="flat">
              <a:noFill/>
              <a:miter lim="400000"/>
            </a:ln>
            <a:effectLst/>
          </p:spPr>
        </p:pic>
        <p:sp>
          <p:nvSpPr>
            <p:cNvPr id="251" name="Flowchart: Connector 8"/>
            <p:cNvSpPr/>
            <p:nvPr/>
          </p:nvSpPr>
          <p:spPr>
            <a:xfrm>
              <a:off x="22319" y="1994760"/>
              <a:ext cx="228962" cy="510481"/>
            </a:xfrm>
            <a:prstGeom prst="ellipse">
              <a:avLst/>
            </a:prstGeom>
            <a:solidFill>
              <a:srgbClr val="FFFFFF"/>
            </a:solidFill>
            <a:ln w="12700" cap="flat">
              <a:noFill/>
              <a:miter lim="400000"/>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4" name="PlaceHolder 1"/>
          <p:cNvSpPr txBox="1"/>
          <p:nvPr>
            <p:ph type="title"/>
          </p:nvPr>
        </p:nvSpPr>
        <p:spPr>
          <a:xfrm>
            <a:off x="539639" y="6453359"/>
            <a:ext cx="7886522" cy="237601"/>
          </a:xfrm>
          <a:prstGeom prst="rect">
            <a:avLst/>
          </a:prstGeom>
        </p:spPr>
        <p:txBody>
          <a:bodyPr lIns="44999" tIns="44999" rIns="44999" bIns="44999"/>
          <a:lstStyle>
            <a:lvl1pPr>
              <a:lnSpc>
                <a:spcPct val="90000"/>
              </a:lnSpc>
              <a:defRPr spc="-100" sz="1000">
                <a:latin typeface="Calibri Light"/>
                <a:ea typeface="Calibri Light"/>
                <a:cs typeface="Calibri Light"/>
                <a:sym typeface="Calibri Light"/>
              </a:defRPr>
            </a:lvl1pPr>
          </a:lstStyle>
          <a:p>
            <a:pPr/>
            <a:r>
              <a:t>Reference Paper : 3D Vision Guided Robotic Charging Station for Electric and Plug-in Hybrid Vehicles</a:t>
            </a:r>
          </a:p>
        </p:txBody>
      </p:sp>
      <p:sp>
        <p:nvSpPr>
          <p:cNvPr id="255" name="PlaceHolder 2"/>
          <p:cNvSpPr txBox="1"/>
          <p:nvPr>
            <p:ph type="body" idx="1"/>
          </p:nvPr>
        </p:nvSpPr>
        <p:spPr>
          <a:xfrm>
            <a:off x="628559" y="1825560"/>
            <a:ext cx="7886522" cy="4350961"/>
          </a:xfrm>
          <a:prstGeom prst="rect">
            <a:avLst/>
          </a:prstGeom>
        </p:spPr>
        <p:txBody>
          <a:bodyPr lIns="44999" tIns="44999" rIns="44999" bIns="44999"/>
          <a:lstStyle/>
          <a:p>
            <a:pPr>
              <a:lnSpc>
                <a:spcPct val="90000"/>
              </a:lnSpc>
              <a:spcBef>
                <a:spcPts val="1400"/>
              </a:spcBef>
              <a:defRPr spc="-1" sz="2800">
                <a:latin typeface="Calibri"/>
                <a:ea typeface="Calibri"/>
                <a:cs typeface="Calibri"/>
                <a:sym typeface="Calibri"/>
              </a:defRPr>
            </a:pPr>
          </a:p>
        </p:txBody>
      </p:sp>
      <p:pic>
        <p:nvPicPr>
          <p:cNvPr id="256" name="Picture 4" descr="Picture 4"/>
          <p:cNvPicPr>
            <a:picLocks noChangeAspect="1"/>
          </p:cNvPicPr>
          <p:nvPr/>
        </p:nvPicPr>
        <p:blipFill>
          <a:blip r:embed="rId2">
            <a:extLst/>
          </a:blip>
          <a:stretch>
            <a:fillRect/>
          </a:stretch>
        </p:blipFill>
        <p:spPr>
          <a:xfrm>
            <a:off x="523800" y="980279"/>
            <a:ext cx="8096040" cy="54288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ooter Placeholder 4"/>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
        <p:nvSpPr>
          <p:cNvPr id="259" name="PlaceHolder 1"/>
          <p:cNvSpPr txBox="1"/>
          <p:nvPr>
            <p:ph type="body" sz="quarter" idx="1"/>
          </p:nvPr>
        </p:nvSpPr>
        <p:spPr>
          <a:xfrm>
            <a:off x="628559" y="980279"/>
            <a:ext cx="1884241" cy="730441"/>
          </a:xfrm>
          <a:prstGeom prst="rect">
            <a:avLst/>
          </a:prstGeom>
        </p:spPr>
        <p:txBody>
          <a:bodyPr lIns="44999" tIns="44999" rIns="44999" bIns="44999"/>
          <a:lstStyle>
            <a:lvl1pPr>
              <a:lnSpc>
                <a:spcPct val="90000"/>
              </a:lnSpc>
              <a:spcBef>
                <a:spcPts val="1000"/>
              </a:spcBef>
              <a:defRPr spc="-100" sz="2400" u="sng">
                <a:solidFill>
                  <a:srgbClr val="C00000"/>
                </a:solidFill>
                <a:latin typeface="Times New Roman"/>
                <a:ea typeface="Times New Roman"/>
                <a:cs typeface="Times New Roman"/>
                <a:sym typeface="Times New Roman"/>
              </a:defRPr>
            </a:lvl1pPr>
          </a:lstStyle>
          <a:p>
            <a:pPr/>
            <a:r>
              <a:t>Base Design</a:t>
            </a:r>
          </a:p>
        </p:txBody>
      </p:sp>
      <p:pic>
        <p:nvPicPr>
          <p:cNvPr id="260" name="Picture 5" descr="Picture 5"/>
          <p:cNvPicPr>
            <a:picLocks noChangeAspect="1"/>
          </p:cNvPicPr>
          <p:nvPr/>
        </p:nvPicPr>
        <p:blipFill>
          <a:blip r:embed="rId2">
            <a:extLst/>
          </a:blip>
          <a:stretch>
            <a:fillRect/>
          </a:stretch>
        </p:blipFill>
        <p:spPr>
          <a:xfrm>
            <a:off x="325079" y="1492920"/>
            <a:ext cx="3725281" cy="2244961"/>
          </a:xfrm>
          <a:prstGeom prst="rect">
            <a:avLst/>
          </a:prstGeom>
          <a:ln w="12700">
            <a:miter lim="400000"/>
          </a:ln>
        </p:spPr>
      </p:pic>
      <p:pic>
        <p:nvPicPr>
          <p:cNvPr id="261" name="Picture 6" descr="Picture 6"/>
          <p:cNvPicPr>
            <a:picLocks noChangeAspect="1"/>
          </p:cNvPicPr>
          <p:nvPr/>
        </p:nvPicPr>
        <p:blipFill>
          <a:blip r:embed="rId3">
            <a:extLst/>
          </a:blip>
          <a:stretch>
            <a:fillRect/>
          </a:stretch>
        </p:blipFill>
        <p:spPr>
          <a:xfrm>
            <a:off x="4707720" y="1273680"/>
            <a:ext cx="3751920" cy="2380321"/>
          </a:xfrm>
          <a:prstGeom prst="rect">
            <a:avLst/>
          </a:prstGeom>
          <a:ln w="12700">
            <a:miter lim="400000"/>
          </a:ln>
        </p:spPr>
      </p:pic>
      <p:pic>
        <p:nvPicPr>
          <p:cNvPr id="262" name="Picture 7" descr="Picture 7"/>
          <p:cNvPicPr>
            <a:picLocks noChangeAspect="1"/>
          </p:cNvPicPr>
          <p:nvPr/>
        </p:nvPicPr>
        <p:blipFill>
          <a:blip r:embed="rId4">
            <a:extLst/>
          </a:blip>
          <a:stretch>
            <a:fillRect/>
          </a:stretch>
        </p:blipFill>
        <p:spPr>
          <a:xfrm>
            <a:off x="325079" y="3861360"/>
            <a:ext cx="2251442" cy="2744641"/>
          </a:xfrm>
          <a:prstGeom prst="rect">
            <a:avLst/>
          </a:prstGeom>
          <a:ln w="12700">
            <a:miter lim="400000"/>
          </a:ln>
        </p:spPr>
      </p:pic>
      <p:pic>
        <p:nvPicPr>
          <p:cNvPr id="263" name="Picture 8" descr="Picture 8"/>
          <p:cNvPicPr>
            <a:picLocks noChangeAspect="1"/>
          </p:cNvPicPr>
          <p:nvPr/>
        </p:nvPicPr>
        <p:blipFill>
          <a:blip r:embed="rId5">
            <a:extLst/>
          </a:blip>
          <a:stretch>
            <a:fillRect/>
          </a:stretch>
        </p:blipFill>
        <p:spPr>
          <a:xfrm>
            <a:off x="2844000" y="3869640"/>
            <a:ext cx="2852641" cy="2404441"/>
          </a:xfrm>
          <a:prstGeom prst="rect">
            <a:avLst/>
          </a:prstGeom>
          <a:ln w="12700">
            <a:miter lim="400000"/>
          </a:ln>
        </p:spPr>
      </p:pic>
      <p:sp>
        <p:nvSpPr>
          <p:cNvPr id="264" name="Text Box 9"/>
          <p:cNvSpPr txBox="1"/>
          <p:nvPr/>
        </p:nvSpPr>
        <p:spPr>
          <a:xfrm>
            <a:off x="5963760" y="3905999"/>
            <a:ext cx="2770921" cy="20775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pc="-1" sz="2000">
                <a:latin typeface="Calibri"/>
                <a:ea typeface="Calibri"/>
                <a:cs typeface="Calibri"/>
                <a:sym typeface="Calibri"/>
              </a:defRPr>
            </a:pPr>
            <a:r>
              <a:t>Reach: 1.6M</a:t>
            </a:r>
          </a:p>
          <a:p>
            <a:pPr>
              <a:defRPr spc="-1" sz="2000">
                <a:latin typeface="Calibri"/>
                <a:ea typeface="Calibri"/>
                <a:cs typeface="Calibri"/>
                <a:sym typeface="Calibri"/>
              </a:defRPr>
            </a:pPr>
            <a:r>
              <a:t>Link 1: 75.41cm</a:t>
            </a:r>
          </a:p>
          <a:p>
            <a:pPr>
              <a:defRPr spc="-1" sz="2000">
                <a:latin typeface="Calibri"/>
                <a:ea typeface="Calibri"/>
                <a:cs typeface="Calibri"/>
                <a:sym typeface="Calibri"/>
              </a:defRPr>
            </a:pPr>
            <a:r>
              <a:t>Link 2: 70.35 cm</a:t>
            </a:r>
          </a:p>
          <a:p>
            <a:pPr>
              <a:defRPr spc="-1" sz="2000">
                <a:latin typeface="Calibri"/>
                <a:ea typeface="Calibri"/>
                <a:cs typeface="Calibri"/>
                <a:sym typeface="Calibri"/>
              </a:defRPr>
            </a:pPr>
            <a:r>
              <a:t>Joints: 7</a:t>
            </a:r>
          </a:p>
          <a:p>
            <a:pPr>
              <a:defRPr spc="-1" sz="2000">
                <a:latin typeface="Calibri"/>
                <a:ea typeface="Calibri"/>
                <a:cs typeface="Calibri"/>
                <a:sym typeface="Calibri"/>
              </a:defRPr>
            </a:pPr>
            <a:r>
              <a:t>D.O.F.: 6</a:t>
            </a:r>
          </a:p>
          <a:p>
            <a:pPr>
              <a:defRPr spc="-1" sz="2000">
                <a:latin typeface="Calibri"/>
                <a:ea typeface="Calibri"/>
                <a:cs typeface="Calibri"/>
                <a:sym typeface="Calibri"/>
              </a:defRPr>
            </a:pPr>
            <a:r>
              <a:t>Platform Height: 50 cm</a:t>
            </a:r>
          </a:p>
          <a:p>
            <a:pPr>
              <a:defRPr spc="-1" sz="2000">
                <a:latin typeface="Calibri"/>
                <a:ea typeface="Calibri"/>
                <a:cs typeface="Calibri"/>
                <a:sym typeface="Calibri"/>
              </a:defRPr>
            </a:pPr>
            <a:r>
              <a:t>Real life model scale: 1:6</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ooter Placeholder 4"/>
          <p:cNvSpPr txBox="1"/>
          <p:nvPr/>
        </p:nvSpPr>
        <p:spPr>
          <a:xfrm>
            <a:off x="3075479" y="6385909"/>
            <a:ext cx="2993042"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nchor="ctr">
            <a:spAutoFit/>
          </a:bodyPr>
          <a:lstStyle>
            <a:lvl1pPr algn="ctr">
              <a:defRPr spc="-1" sz="1200">
                <a:solidFill>
                  <a:srgbClr val="888888"/>
                </a:solidFill>
                <a:latin typeface="Arial Black"/>
                <a:ea typeface="Arial Black"/>
                <a:cs typeface="Arial Black"/>
                <a:sym typeface="Arial Black"/>
              </a:defRPr>
            </a:lvl1pPr>
          </a:lstStyle>
          <a:p>
            <a:pPr/>
            <a:r>
              <a:t>18MHP109L - Major Project</a:t>
            </a:r>
          </a:p>
        </p:txBody>
      </p:sp>
      <p:sp>
        <p:nvSpPr>
          <p:cNvPr id="267" name="PlaceHolder 1"/>
          <p:cNvSpPr txBox="1"/>
          <p:nvPr>
            <p:ph type="body" sz="quarter" idx="1"/>
          </p:nvPr>
        </p:nvSpPr>
        <p:spPr>
          <a:xfrm>
            <a:off x="354239" y="908639"/>
            <a:ext cx="7886522" cy="716401"/>
          </a:xfrm>
          <a:prstGeom prst="rect">
            <a:avLst/>
          </a:prstGeom>
        </p:spPr>
        <p:txBody>
          <a:bodyPr lIns="44999" tIns="44999" rIns="44999" bIns="44999"/>
          <a:lstStyle>
            <a:lvl1pPr>
              <a:lnSpc>
                <a:spcPct val="150000"/>
              </a:lnSpc>
              <a:spcBef>
                <a:spcPts val="1000"/>
              </a:spcBef>
              <a:defRPr spc="-100" sz="2400" u="sng">
                <a:solidFill>
                  <a:srgbClr val="C00000"/>
                </a:solidFill>
                <a:latin typeface="Times New Roman"/>
                <a:ea typeface="Times New Roman"/>
                <a:cs typeface="Times New Roman"/>
                <a:sym typeface="Times New Roman"/>
              </a:defRPr>
            </a:lvl1pPr>
          </a:lstStyle>
          <a:p>
            <a:pPr/>
            <a:r>
              <a:t>Methodologies</a:t>
            </a:r>
          </a:p>
        </p:txBody>
      </p:sp>
      <p:sp>
        <p:nvSpPr>
          <p:cNvPr id="268" name="TextBox 6"/>
          <p:cNvSpPr txBox="1"/>
          <p:nvPr/>
        </p:nvSpPr>
        <p:spPr>
          <a:xfrm>
            <a:off x="395999" y="1412639"/>
            <a:ext cx="8489521" cy="46941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just">
              <a:lnSpc>
                <a:spcPct val="150000"/>
              </a:lnSpc>
              <a:defRPr spc="-1">
                <a:latin typeface="Times New Roman"/>
                <a:ea typeface="Times New Roman"/>
                <a:cs typeface="Times New Roman"/>
                <a:sym typeface="Times New Roman"/>
              </a:defRPr>
            </a:pPr>
            <a:r>
              <a:t>Algorithm:</a:t>
            </a:r>
          </a:p>
          <a:p>
            <a:pPr algn="just">
              <a:lnSpc>
                <a:spcPct val="150000"/>
              </a:lnSpc>
              <a:defRPr spc="-1">
                <a:latin typeface="Times New Roman"/>
                <a:ea typeface="Times New Roman"/>
                <a:cs typeface="Times New Roman"/>
                <a:sym typeface="Times New Roman"/>
              </a:defRPr>
            </a:pPr>
            <a:r>
              <a:t>1. The car parks at the designated spot.</a:t>
            </a:r>
          </a:p>
          <a:p>
            <a:pPr algn="just">
              <a:lnSpc>
                <a:spcPct val="150000"/>
              </a:lnSpc>
              <a:defRPr spc="-1">
                <a:latin typeface="Times New Roman"/>
                <a:ea typeface="Times New Roman"/>
                <a:cs typeface="Times New Roman"/>
                <a:sym typeface="Times New Roman"/>
              </a:defRPr>
            </a:pPr>
            <a:r>
              <a:t>2. The camera detects the presence of the car.</a:t>
            </a:r>
          </a:p>
          <a:p>
            <a:pPr algn="just">
              <a:lnSpc>
                <a:spcPct val="150000"/>
              </a:lnSpc>
              <a:defRPr spc="-1">
                <a:latin typeface="Times New Roman"/>
                <a:ea typeface="Times New Roman"/>
                <a:cs typeface="Times New Roman"/>
                <a:sym typeface="Times New Roman"/>
              </a:defRPr>
            </a:pPr>
            <a:r>
              <a:t>3. Using OpenCV, the system identifies the model of the detected car.</a:t>
            </a:r>
          </a:p>
          <a:p>
            <a:pPr algn="just">
              <a:lnSpc>
                <a:spcPct val="150000"/>
              </a:lnSpc>
              <a:defRPr spc="-1">
                <a:latin typeface="Times New Roman"/>
                <a:ea typeface="Times New Roman"/>
                <a:cs typeface="Times New Roman"/>
                <a:sym typeface="Times New Roman"/>
              </a:defRPr>
            </a:pPr>
            <a:r>
              <a:t>4. The system determines the location of the electric port on the identified car.</a:t>
            </a:r>
          </a:p>
          <a:p>
            <a:pPr algn="just">
              <a:lnSpc>
                <a:spcPct val="150000"/>
              </a:lnSpc>
              <a:defRPr spc="-1">
                <a:latin typeface="Times New Roman"/>
                <a:ea typeface="Times New Roman"/>
                <a:cs typeface="Times New Roman"/>
                <a:sym typeface="Times New Roman"/>
              </a:defRPr>
            </a:pPr>
            <a:r>
              <a:t>5. The robotic arm is activated.</a:t>
            </a:r>
          </a:p>
          <a:p>
            <a:pPr algn="just">
              <a:lnSpc>
                <a:spcPct val="150000"/>
              </a:lnSpc>
              <a:defRPr spc="-1">
                <a:latin typeface="Times New Roman"/>
                <a:ea typeface="Times New Roman"/>
                <a:cs typeface="Times New Roman"/>
                <a:sym typeface="Times New Roman"/>
              </a:defRPr>
            </a:pPr>
            <a:r>
              <a:t>6. The robotic arm locates the electric port on the car.</a:t>
            </a:r>
          </a:p>
          <a:p>
            <a:pPr algn="just">
              <a:lnSpc>
                <a:spcPct val="150000"/>
              </a:lnSpc>
              <a:defRPr spc="-1">
                <a:latin typeface="Times New Roman"/>
                <a:ea typeface="Times New Roman"/>
                <a:cs typeface="Times New Roman"/>
                <a:sym typeface="Times New Roman"/>
              </a:defRPr>
            </a:pPr>
            <a:r>
              <a:t>7. The robotic arm connects the charger to the electric port.</a:t>
            </a:r>
          </a:p>
          <a:p>
            <a:pPr algn="just">
              <a:lnSpc>
                <a:spcPct val="150000"/>
              </a:lnSpc>
              <a:defRPr spc="-1">
                <a:latin typeface="Times New Roman"/>
                <a:ea typeface="Times New Roman"/>
                <a:cs typeface="Times New Roman"/>
                <a:sym typeface="Times New Roman"/>
              </a:defRPr>
            </a:pPr>
            <a:r>
              <a:t>8. The system initiates the charging process.</a:t>
            </a:r>
          </a:p>
          <a:p>
            <a:pPr algn="just">
              <a:lnSpc>
                <a:spcPct val="150000"/>
              </a:lnSpc>
              <a:defRPr spc="-1">
                <a:latin typeface="Times New Roman"/>
                <a:ea typeface="Times New Roman"/>
                <a:cs typeface="Times New Roman"/>
                <a:sym typeface="Times New Roman"/>
              </a:defRPr>
            </a:pPr>
            <a:r>
              <a:t>9. The system monitors the charging status.</a:t>
            </a:r>
          </a:p>
          <a:p>
            <a:pPr algn="just">
              <a:lnSpc>
                <a:spcPct val="150000"/>
              </a:lnSpc>
              <a:defRPr spc="-1">
                <a:latin typeface="Times New Roman"/>
                <a:ea typeface="Times New Roman"/>
                <a:cs typeface="Times New Roman"/>
                <a:sym typeface="Times New Roman"/>
              </a:defRPr>
            </a:pPr>
            <a:r>
              <a:t>10. If the charging is complete, the process ends; otherwise, the system continues monitoring until charging is complete.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